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8288000" cy="10287000"/>
  <p:notesSz cx="6858000" cy="9144000"/>
  <p:embeddedFontLst>
    <p:embeddedFont>
      <p:font typeface="Colo Pro" panose="020B0604020202020204" charset="0"/>
      <p:regular r:id="rId25"/>
    </p:embeddedFont>
    <p:embeddedFont>
      <p:font typeface="HK Modular" panose="020B0604020202020204" charset="-94"/>
      <p:regular r:id="rId26"/>
    </p:embeddedFont>
    <p:embeddedFont>
      <p:font typeface="Tomorrow" panose="020B0604020202020204" charset="0"/>
      <p:regular r:id="rId27"/>
    </p:embeddedFont>
    <p:embeddedFont>
      <p:font typeface="TT Lakes Neue" panose="020B0604020202020204" charset="0"/>
      <p:regular r:id="rId28"/>
    </p:embeddedFont>
    <p:embeddedFont>
      <p:font typeface="TT Lakes Neue Bold" panose="020B0604020202020204" charset="0"/>
      <p:regular r:id="rId29"/>
    </p:embeddedFont>
    <p:embeddedFont>
      <p:font typeface="TT Lakes Neue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5EE02C-3B7E-4EDF-BA6F-5C1A3709E8DE}" v="2" dt="2024-06-25T20:36:51.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26928" autoAdjust="0"/>
  </p:normalViewPr>
  <p:slideViewPr>
    <p:cSldViewPr>
      <p:cViewPr varScale="1">
        <p:scale>
          <a:sx n="14" d="100"/>
          <a:sy n="14" d="100"/>
        </p:scale>
        <p:origin x="306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995EE02C-3B7E-4EDF-BA6F-5C1A3709E8DE}"/>
    <pc:docChg chg="undo custSel addSld delSld modSld">
      <pc:chgData name="Şevket Ay" userId="e470e07b9676bbfc" providerId="LiveId" clId="{995EE02C-3B7E-4EDF-BA6F-5C1A3709E8DE}" dt="2024-06-25T20:41:04.571" v="552" actId="20577"/>
      <pc:docMkLst>
        <pc:docMk/>
      </pc:docMkLst>
      <pc:sldChg chg="addSp delSp mod modNotesTx">
        <pc:chgData name="Şevket Ay" userId="e470e07b9676bbfc" providerId="LiveId" clId="{995EE02C-3B7E-4EDF-BA6F-5C1A3709E8DE}" dt="2024-06-25T20:37:17.173" v="16" actId="20577"/>
        <pc:sldMkLst>
          <pc:docMk/>
          <pc:sldMk cId="0" sldId="259"/>
        </pc:sldMkLst>
        <pc:spChg chg="add del">
          <ac:chgData name="Şevket Ay" userId="e470e07b9676bbfc" providerId="LiveId" clId="{995EE02C-3B7E-4EDF-BA6F-5C1A3709E8DE}" dt="2024-06-25T20:35:25.771" v="5" actId="22"/>
          <ac:spMkLst>
            <pc:docMk/>
            <pc:sldMk cId="0" sldId="259"/>
            <ac:spMk id="15" creationId="{9C38F380-979A-7972-7FBD-47D692E1BCF7}"/>
          </ac:spMkLst>
        </pc:spChg>
      </pc:sldChg>
      <pc:sldChg chg="modNotesTx">
        <pc:chgData name="Şevket Ay" userId="e470e07b9676bbfc" providerId="LiveId" clId="{995EE02C-3B7E-4EDF-BA6F-5C1A3709E8DE}" dt="2024-06-25T20:38:42.711" v="334" actId="20577"/>
        <pc:sldMkLst>
          <pc:docMk/>
          <pc:sldMk cId="0" sldId="261"/>
        </pc:sldMkLst>
      </pc:sldChg>
      <pc:sldChg chg="modNotesTx">
        <pc:chgData name="Şevket Ay" userId="e470e07b9676bbfc" providerId="LiveId" clId="{995EE02C-3B7E-4EDF-BA6F-5C1A3709E8DE}" dt="2024-06-25T20:40:08.686" v="477" actId="20577"/>
        <pc:sldMkLst>
          <pc:docMk/>
          <pc:sldMk cId="0" sldId="263"/>
        </pc:sldMkLst>
      </pc:sldChg>
      <pc:sldChg chg="mod modShow">
        <pc:chgData name="Şevket Ay" userId="e470e07b9676bbfc" providerId="LiveId" clId="{995EE02C-3B7E-4EDF-BA6F-5C1A3709E8DE}" dt="2024-06-25T20:27:37.465" v="3" actId="729"/>
        <pc:sldMkLst>
          <pc:docMk/>
          <pc:sldMk cId="0" sldId="264"/>
        </pc:sldMkLst>
      </pc:sldChg>
      <pc:sldChg chg="mod modShow">
        <pc:chgData name="Şevket Ay" userId="e470e07b9676bbfc" providerId="LiveId" clId="{995EE02C-3B7E-4EDF-BA6F-5C1A3709E8DE}" dt="2024-06-25T20:27:34.922" v="2" actId="729"/>
        <pc:sldMkLst>
          <pc:docMk/>
          <pc:sldMk cId="0" sldId="265"/>
        </pc:sldMkLst>
      </pc:sldChg>
      <pc:sldChg chg="mod modShow">
        <pc:chgData name="Şevket Ay" userId="e470e07b9676bbfc" providerId="LiveId" clId="{995EE02C-3B7E-4EDF-BA6F-5C1A3709E8DE}" dt="2024-06-25T20:27:25.535" v="1" actId="729"/>
        <pc:sldMkLst>
          <pc:docMk/>
          <pc:sldMk cId="0" sldId="267"/>
        </pc:sldMkLst>
      </pc:sldChg>
      <pc:sldChg chg="modNotesTx">
        <pc:chgData name="Şevket Ay" userId="e470e07b9676bbfc" providerId="LiveId" clId="{995EE02C-3B7E-4EDF-BA6F-5C1A3709E8DE}" dt="2024-06-25T20:41:04.571" v="552" actId="20577"/>
        <pc:sldMkLst>
          <pc:docMk/>
          <pc:sldMk cId="0" sldId="272"/>
        </pc:sldMkLst>
      </pc:sldChg>
      <pc:sldChg chg="mod modShow">
        <pc:chgData name="Şevket Ay" userId="e470e07b9676bbfc" providerId="LiveId" clId="{995EE02C-3B7E-4EDF-BA6F-5C1A3709E8DE}" dt="2024-06-25T20:27:20.294" v="0" actId="729"/>
        <pc:sldMkLst>
          <pc:docMk/>
          <pc:sldMk cId="0" sldId="273"/>
        </pc:sldMkLst>
      </pc:sldChg>
      <pc:sldChg chg="addSp delSp new add del mod">
        <pc:chgData name="Şevket Ay" userId="e470e07b9676bbfc" providerId="LiveId" clId="{995EE02C-3B7E-4EDF-BA6F-5C1A3709E8DE}" dt="2024-06-25T20:36:54.459" v="13" actId="47"/>
        <pc:sldMkLst>
          <pc:docMk/>
          <pc:sldMk cId="3575261934" sldId="277"/>
        </pc:sldMkLst>
        <pc:spChg chg="add del">
          <ac:chgData name="Şevket Ay" userId="e470e07b9676bbfc" providerId="LiveId" clId="{995EE02C-3B7E-4EDF-BA6F-5C1A3709E8DE}" dt="2024-06-25T20:35:34.357" v="8" actId="22"/>
          <ac:spMkLst>
            <pc:docMk/>
            <pc:sldMk cId="3575261934" sldId="277"/>
            <ac:spMk id="3" creationId="{24132B4B-7E0E-8888-65C4-69675F7454EB}"/>
          </ac:spMkLst>
        </pc:spChg>
      </pc:sldChg>
      <pc:sldChg chg="add del setBg modNotes">
        <pc:chgData name="Şevket Ay" userId="e470e07b9676bbfc" providerId="LiveId" clId="{995EE02C-3B7E-4EDF-BA6F-5C1A3709E8DE}" dt="2024-06-25T20:36:56.656" v="14" actId="47"/>
        <pc:sldMkLst>
          <pc:docMk/>
          <pc:sldMk cId="0" sldId="278"/>
        </pc:sldMkLst>
      </pc:sldChg>
      <pc:sldChg chg="add">
        <pc:chgData name="Şevket Ay" userId="e470e07b9676bbfc" providerId="LiveId" clId="{995EE02C-3B7E-4EDF-BA6F-5C1A3709E8DE}" dt="2024-06-25T20:36:51.826" v="12"/>
        <pc:sldMkLst>
          <pc:docMk/>
          <pc:sldMk cId="0" sldId="279"/>
        </pc:sldMkLst>
      </pc:sldChg>
    </pc:docChg>
  </pc:docChgLst>
  <pc:docChgLst>
    <pc:chgData name="Şevket Ay" userId="e470e07b9676bbfc" providerId="LiveId" clId="{24D02804-B1CF-4A51-A09A-044EB6508CDC}"/>
    <pc:docChg chg="undo custSel modSld">
      <pc:chgData name="Şevket Ay" userId="e470e07b9676bbfc" providerId="LiveId" clId="{24D02804-B1CF-4A51-A09A-044EB6508CDC}" dt="2024-05-08T16:45:57.925" v="679" actId="1076"/>
      <pc:docMkLst>
        <pc:docMk/>
      </pc:docMkLst>
      <pc:sldChg chg="addSp delSp modSp mod">
        <pc:chgData name="Şevket Ay" userId="e470e07b9676bbfc" providerId="LiveId" clId="{24D02804-B1CF-4A51-A09A-044EB6508CDC}" dt="2024-05-08T16:45:57.925" v="679" actId="1076"/>
        <pc:sldMkLst>
          <pc:docMk/>
          <pc:sldMk cId="0" sldId="256"/>
        </pc:sldMkLst>
        <pc:spChg chg="mod">
          <ac:chgData name="Şevket Ay" userId="e470e07b9676bbfc" providerId="LiveId" clId="{24D02804-B1CF-4A51-A09A-044EB6508CDC}" dt="2024-05-08T16:45:57.925" v="679" actId="1076"/>
          <ac:spMkLst>
            <pc:docMk/>
            <pc:sldMk cId="0" sldId="256"/>
            <ac:spMk id="2" creationId="{00000000-0000-0000-0000-000000000000}"/>
          </ac:spMkLst>
        </pc:spChg>
        <pc:spChg chg="mod">
          <ac:chgData name="Şevket Ay" userId="e470e07b9676bbfc" providerId="LiveId" clId="{24D02804-B1CF-4A51-A09A-044EB6508CDC}" dt="2024-05-08T07:13:10.030" v="435" actId="20577"/>
          <ac:spMkLst>
            <pc:docMk/>
            <pc:sldMk cId="0" sldId="256"/>
            <ac:spMk id="4" creationId="{00000000-0000-0000-0000-000000000000}"/>
          </ac:spMkLst>
        </pc:spChg>
        <pc:picChg chg="add del mod ord">
          <ac:chgData name="Şevket Ay" userId="e470e07b9676bbfc" providerId="LiveId" clId="{24D02804-B1CF-4A51-A09A-044EB6508CDC}" dt="2024-05-08T16:44:43.968" v="673" actId="478"/>
          <ac:picMkLst>
            <pc:docMk/>
            <pc:sldMk cId="0" sldId="256"/>
            <ac:picMk id="6" creationId="{DD8C7FEA-99A3-3056-87AD-8E87B70A5AAE}"/>
          </ac:picMkLst>
        </pc:picChg>
        <pc:picChg chg="add mod">
          <ac:chgData name="Şevket Ay" userId="e470e07b9676bbfc" providerId="LiveId" clId="{24D02804-B1CF-4A51-A09A-044EB6508CDC}" dt="2024-05-08T16:43:42.731" v="667" actId="1076"/>
          <ac:picMkLst>
            <pc:docMk/>
            <pc:sldMk cId="0" sldId="256"/>
            <ac:picMk id="1026" creationId="{1A6FC7E5-E51A-B171-CFF3-1C302D95940A}"/>
          </ac:picMkLst>
        </pc:picChg>
        <pc:picChg chg="add mod">
          <ac:chgData name="Şevket Ay" userId="e470e07b9676bbfc" providerId="LiveId" clId="{24D02804-B1CF-4A51-A09A-044EB6508CDC}" dt="2024-05-08T16:45:50.432" v="676" actId="1076"/>
          <ac:picMkLst>
            <pc:docMk/>
            <pc:sldMk cId="0" sldId="256"/>
            <ac:picMk id="1028" creationId="{A9E7A5EB-A7B9-EF28-5E62-0FC64E68569C}"/>
          </ac:picMkLst>
        </pc:picChg>
        <pc:picChg chg="add mod">
          <ac:chgData name="Şevket Ay" userId="e470e07b9676bbfc" providerId="LiveId" clId="{24D02804-B1CF-4A51-A09A-044EB6508CDC}" dt="2024-05-08T16:45:57.925" v="679" actId="1076"/>
          <ac:picMkLst>
            <pc:docMk/>
            <pc:sldMk cId="0" sldId="256"/>
            <ac:picMk id="1030" creationId="{8EFDBC73-5AD9-378F-7C92-7B5FC44689CD}"/>
          </ac:picMkLst>
        </pc:picChg>
      </pc:sldChg>
      <pc:sldChg chg="addSp delSp modSp mod modNotesTx">
        <pc:chgData name="Şevket Ay" userId="e470e07b9676bbfc" providerId="LiveId" clId="{24D02804-B1CF-4A51-A09A-044EB6508CDC}" dt="2024-05-08T16:29:16.715" v="612" actId="20577"/>
        <pc:sldMkLst>
          <pc:docMk/>
          <pc:sldMk cId="0" sldId="259"/>
        </pc:sldMkLst>
        <pc:spChg chg="add del mod">
          <ac:chgData name="Şevket Ay" userId="e470e07b9676bbfc" providerId="LiveId" clId="{24D02804-B1CF-4A51-A09A-044EB6508CDC}" dt="2024-05-07T18:52:58.042" v="59" actId="1076"/>
          <ac:spMkLst>
            <pc:docMk/>
            <pc:sldMk cId="0" sldId="259"/>
            <ac:spMk id="13" creationId="{00000000-0000-0000-0000-000000000000}"/>
          </ac:spMkLst>
        </pc:spChg>
      </pc:sldChg>
      <pc:sldChg chg="modNotesTx">
        <pc:chgData name="Şevket Ay" userId="e470e07b9676bbfc" providerId="LiveId" clId="{24D02804-B1CF-4A51-A09A-044EB6508CDC}" dt="2024-05-07T13:52:17.956" v="55" actId="20577"/>
        <pc:sldMkLst>
          <pc:docMk/>
          <pc:sldMk cId="0" sldId="260"/>
        </pc:sldMkLst>
      </pc:sldChg>
      <pc:sldChg chg="modSp mod modNotesTx">
        <pc:chgData name="Şevket Ay" userId="e470e07b9676bbfc" providerId="LiveId" clId="{24D02804-B1CF-4A51-A09A-044EB6508CDC}" dt="2024-05-08T07:13:35.700" v="440" actId="20577"/>
        <pc:sldMkLst>
          <pc:docMk/>
          <pc:sldMk cId="0" sldId="261"/>
        </pc:sldMkLst>
        <pc:spChg chg="mod">
          <ac:chgData name="Şevket Ay" userId="e470e07b9676bbfc" providerId="LiveId" clId="{24D02804-B1CF-4A51-A09A-044EB6508CDC}" dt="2024-05-08T07:13:35.700" v="440" actId="20577"/>
          <ac:spMkLst>
            <pc:docMk/>
            <pc:sldMk cId="0" sldId="261"/>
            <ac:spMk id="3" creationId="{00000000-0000-0000-0000-000000000000}"/>
          </ac:spMkLst>
        </pc:spChg>
      </pc:sldChg>
      <pc:sldChg chg="modNotesTx">
        <pc:chgData name="Şevket Ay" userId="e470e07b9676bbfc" providerId="LiveId" clId="{24D02804-B1CF-4A51-A09A-044EB6508CDC}" dt="2024-05-07T06:24:06.315" v="41"/>
        <pc:sldMkLst>
          <pc:docMk/>
          <pc:sldMk cId="0" sldId="262"/>
        </pc:sldMkLst>
      </pc:sldChg>
      <pc:sldChg chg="modSp mod modNotesTx">
        <pc:chgData name="Şevket Ay" userId="e470e07b9676bbfc" providerId="LiveId" clId="{24D02804-B1CF-4A51-A09A-044EB6508CDC}" dt="2024-05-08T07:13:47.952" v="444" actId="20577"/>
        <pc:sldMkLst>
          <pc:docMk/>
          <pc:sldMk cId="0" sldId="263"/>
        </pc:sldMkLst>
        <pc:spChg chg="mod">
          <ac:chgData name="Şevket Ay" userId="e470e07b9676bbfc" providerId="LiveId" clId="{24D02804-B1CF-4A51-A09A-044EB6508CDC}" dt="2024-05-08T07:13:47.952" v="444" actId="20577"/>
          <ac:spMkLst>
            <pc:docMk/>
            <pc:sldMk cId="0" sldId="263"/>
            <ac:spMk id="6" creationId="{00000000-0000-0000-0000-000000000000}"/>
          </ac:spMkLst>
        </pc:spChg>
      </pc:sldChg>
      <pc:sldChg chg="modSp mod modNotesTx">
        <pc:chgData name="Şevket Ay" userId="e470e07b9676bbfc" providerId="LiveId" clId="{24D02804-B1CF-4A51-A09A-044EB6508CDC}" dt="2024-05-08T07:13:54.564" v="446" actId="20577"/>
        <pc:sldMkLst>
          <pc:docMk/>
          <pc:sldMk cId="0" sldId="264"/>
        </pc:sldMkLst>
        <pc:spChg chg="mod">
          <ac:chgData name="Şevket Ay" userId="e470e07b9676bbfc" providerId="LiveId" clId="{24D02804-B1CF-4A51-A09A-044EB6508CDC}" dt="2024-05-08T07:13:54.564" v="446" actId="20577"/>
          <ac:spMkLst>
            <pc:docMk/>
            <pc:sldMk cId="0" sldId="264"/>
            <ac:spMk id="3" creationId="{00000000-0000-0000-0000-000000000000}"/>
          </ac:spMkLst>
        </pc:spChg>
      </pc:sldChg>
      <pc:sldChg chg="modSp mod modNotesTx">
        <pc:chgData name="Şevket Ay" userId="e470e07b9676bbfc" providerId="LiveId" clId="{24D02804-B1CF-4A51-A09A-044EB6508CDC}" dt="2024-05-08T07:13:57.892" v="447" actId="20577"/>
        <pc:sldMkLst>
          <pc:docMk/>
          <pc:sldMk cId="0" sldId="265"/>
        </pc:sldMkLst>
        <pc:spChg chg="mod">
          <ac:chgData name="Şevket Ay" userId="e470e07b9676bbfc" providerId="LiveId" clId="{24D02804-B1CF-4A51-A09A-044EB6508CDC}" dt="2024-05-08T07:13:57.892" v="447" actId="20577"/>
          <ac:spMkLst>
            <pc:docMk/>
            <pc:sldMk cId="0" sldId="265"/>
            <ac:spMk id="2" creationId="{00000000-0000-0000-0000-000000000000}"/>
          </ac:spMkLst>
        </pc:spChg>
      </pc:sldChg>
      <pc:sldChg chg="modNotesTx">
        <pc:chgData name="Şevket Ay" userId="e470e07b9676bbfc" providerId="LiveId" clId="{24D02804-B1CF-4A51-A09A-044EB6508CDC}" dt="2024-05-07T19:04:16.693" v="238" actId="20577"/>
        <pc:sldMkLst>
          <pc:docMk/>
          <pc:sldMk cId="0" sldId="266"/>
        </pc:sldMkLst>
      </pc:sldChg>
      <pc:sldChg chg="modSp mod modNotesTx">
        <pc:chgData name="Şevket Ay" userId="e470e07b9676bbfc" providerId="LiveId" clId="{24D02804-B1CF-4A51-A09A-044EB6508CDC}" dt="2024-05-08T07:14:18.073" v="452" actId="20577"/>
        <pc:sldMkLst>
          <pc:docMk/>
          <pc:sldMk cId="0" sldId="267"/>
        </pc:sldMkLst>
        <pc:spChg chg="mod">
          <ac:chgData name="Şevket Ay" userId="e470e07b9676bbfc" providerId="LiveId" clId="{24D02804-B1CF-4A51-A09A-044EB6508CDC}" dt="2024-05-08T07:14:18.073" v="452" actId="20577"/>
          <ac:spMkLst>
            <pc:docMk/>
            <pc:sldMk cId="0" sldId="267"/>
            <ac:spMk id="2" creationId="{00000000-0000-0000-0000-000000000000}"/>
          </ac:spMkLst>
        </pc:spChg>
      </pc:sldChg>
      <pc:sldChg chg="modNotesTx">
        <pc:chgData name="Şevket Ay" userId="e470e07b9676bbfc" providerId="LiveId" clId="{24D02804-B1CF-4A51-A09A-044EB6508CDC}" dt="2024-05-07T19:05:54.628" v="320" actId="20577"/>
        <pc:sldMkLst>
          <pc:docMk/>
          <pc:sldMk cId="0" sldId="268"/>
        </pc:sldMkLst>
      </pc:sldChg>
      <pc:sldChg chg="modNotesTx">
        <pc:chgData name="Şevket Ay" userId="e470e07b9676bbfc" providerId="LiveId" clId="{24D02804-B1CF-4A51-A09A-044EB6508CDC}" dt="2024-05-07T19:07:28.874" v="357" actId="20577"/>
        <pc:sldMkLst>
          <pc:docMk/>
          <pc:sldMk cId="0" sldId="269"/>
        </pc:sldMkLst>
      </pc:sldChg>
      <pc:sldChg chg="modNotesTx">
        <pc:chgData name="Şevket Ay" userId="e470e07b9676bbfc" providerId="LiveId" clId="{24D02804-B1CF-4A51-A09A-044EB6508CDC}" dt="2024-05-07T19:07:46.051" v="366" actId="20577"/>
        <pc:sldMkLst>
          <pc:docMk/>
          <pc:sldMk cId="0" sldId="270"/>
        </pc:sldMkLst>
      </pc:sldChg>
      <pc:sldChg chg="modNotesTx">
        <pc:chgData name="Şevket Ay" userId="e470e07b9676bbfc" providerId="LiveId" clId="{24D02804-B1CF-4A51-A09A-044EB6508CDC}" dt="2024-05-07T19:09:29.597" v="407" actId="20577"/>
        <pc:sldMkLst>
          <pc:docMk/>
          <pc:sldMk cId="0" sldId="271"/>
        </pc:sldMkLst>
      </pc:sldChg>
      <pc:sldChg chg="modSp mod modNotesTx">
        <pc:chgData name="Şevket Ay" userId="e470e07b9676bbfc" providerId="LiveId" clId="{24D02804-B1CF-4A51-A09A-044EB6508CDC}" dt="2024-05-07T19:10:08.861" v="433" actId="20577"/>
        <pc:sldMkLst>
          <pc:docMk/>
          <pc:sldMk cId="0" sldId="272"/>
        </pc:sldMkLst>
        <pc:spChg chg="mod">
          <ac:chgData name="Şevket Ay" userId="e470e07b9676bbfc" providerId="LiveId" clId="{24D02804-B1CF-4A51-A09A-044EB6508CDC}" dt="2024-05-07T05:51:21.834" v="10" actId="1076"/>
          <ac:spMkLst>
            <pc:docMk/>
            <pc:sldMk cId="0" sldId="272"/>
            <ac:spMk id="5" creationId="{00000000-0000-0000-0000-000000000000}"/>
          </ac:spMkLst>
        </pc:spChg>
        <pc:spChg chg="mod">
          <ac:chgData name="Şevket Ay" userId="e470e07b9676bbfc" providerId="LiveId" clId="{24D02804-B1CF-4A51-A09A-044EB6508CDC}" dt="2024-05-07T05:51:17.317" v="9" actId="1076"/>
          <ac:spMkLst>
            <pc:docMk/>
            <pc:sldMk cId="0" sldId="272"/>
            <ac:spMk id="7" creationId="{00000000-0000-0000-0000-000000000000}"/>
          </ac:spMkLst>
        </pc:spChg>
        <pc:spChg chg="mod">
          <ac:chgData name="Şevket Ay" userId="e470e07b9676bbfc" providerId="LiveId" clId="{24D02804-B1CF-4A51-A09A-044EB6508CDC}" dt="2024-05-07T05:51:52.590" v="18" actId="1076"/>
          <ac:spMkLst>
            <pc:docMk/>
            <pc:sldMk cId="0" sldId="272"/>
            <ac:spMk id="17" creationId="{00000000-0000-0000-0000-000000000000}"/>
          </ac:spMkLst>
        </pc:spChg>
        <pc:spChg chg="mod">
          <ac:chgData name="Şevket Ay" userId="e470e07b9676bbfc" providerId="LiveId" clId="{24D02804-B1CF-4A51-A09A-044EB6508CDC}" dt="2024-05-07T05:51:36.563" v="14" actId="1076"/>
          <ac:spMkLst>
            <pc:docMk/>
            <pc:sldMk cId="0" sldId="272"/>
            <ac:spMk id="21" creationId="{00000000-0000-0000-0000-000000000000}"/>
          </ac:spMkLst>
        </pc:spChg>
      </pc:sldChg>
      <pc:sldChg chg="modSp mod">
        <pc:chgData name="Şevket Ay" userId="e470e07b9676bbfc" providerId="LiveId" clId="{24D02804-B1CF-4A51-A09A-044EB6508CDC}" dt="2024-05-08T16:39:21.758" v="620" actId="1076"/>
        <pc:sldMkLst>
          <pc:docMk/>
          <pc:sldMk cId="0" sldId="273"/>
        </pc:sldMkLst>
        <pc:spChg chg="mod">
          <ac:chgData name="Şevket Ay" userId="e470e07b9676bbfc" providerId="LiveId" clId="{24D02804-B1CF-4A51-A09A-044EB6508CDC}" dt="2024-05-08T16:39:21.758" v="620" actId="1076"/>
          <ac:spMkLst>
            <pc:docMk/>
            <pc:sldMk cId="0" sldId="273"/>
            <ac:spMk id="2" creationId="{00000000-0000-0000-0000-000000000000}"/>
          </ac:spMkLst>
        </pc:spChg>
      </pc:sldChg>
      <pc:sldChg chg="modNotesTx">
        <pc:chgData name="Şevket Ay" userId="e470e07b9676bbfc" providerId="LiveId" clId="{24D02804-B1CF-4A51-A09A-044EB6508CDC}" dt="2024-05-08T07:49:03.332" v="471" actId="20577"/>
        <pc:sldMkLst>
          <pc:docMk/>
          <pc:sldMk cId="0" sldId="274"/>
        </pc:sldMkLst>
      </pc:sldChg>
      <pc:sldChg chg="modNotesTx">
        <pc:chgData name="Şevket Ay" userId="e470e07b9676bbfc" providerId="LiveId" clId="{24D02804-B1CF-4A51-A09A-044EB6508CDC}" dt="2024-05-07T13:13:14.522" v="45"/>
        <pc:sldMkLst>
          <pc:docMk/>
          <pc:sldMk cId="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97880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Denetimsiz öğrenme, etiketlenmemiş veri kümelerini analiz etmek için kullanılır. Bu tür veri kümelerinde, verilerdeki ilişkileri ve desenleri keşfetmek için model, veri üzerinde rehberlik veya etiket olmadan çalışır.</a:t>
            </a:r>
          </a:p>
          <a:p>
            <a:pPr rtl="0"/>
            <a:r>
              <a:rPr lang="tr-TR" dirty="0"/>
              <a:t> </a:t>
            </a:r>
          </a:p>
          <a:p>
            <a:pPr rtl="0"/>
            <a:r>
              <a:rPr lang="tr-TR" dirty="0"/>
              <a:t>Denetimsiz öğrenme algoritmaları, verilerdeki doğal yapıları anlamak ve veri kümesindeki gizli desenleri ortaya çıkarmak için kullanılır.</a:t>
            </a:r>
          </a:p>
          <a:p>
            <a:pPr rtl="0"/>
            <a:r>
              <a:rPr lang="tr-TR" dirty="0"/>
              <a:t> </a:t>
            </a:r>
          </a:p>
          <a:p>
            <a:pPr rtl="0"/>
            <a:r>
              <a:rPr lang="tr-TR" dirty="0"/>
              <a:t>Denetimsiz öğrenme yöntemlerinin temel amacı, bir sonuca ulaşmak için verilere önceden bilgi veya etiket eklemek yerine, verilerin kendisinden faydalanmaktır. Bu nedenle, denetimsiz öğrenme, büyük miktarda veriyle çalışmak için özellikle güçlü ve kullanışlıdır.</a:t>
            </a:r>
            <a:br>
              <a:rPr lang="tr-TR" dirty="0"/>
            </a:br>
            <a:r>
              <a:rPr lang="tr-TR" dirty="0"/>
              <a:t>Yani ;</a:t>
            </a:r>
            <a:br>
              <a:rPr lang="tr-TR" dirty="0"/>
            </a:br>
            <a:r>
              <a:rPr lang="tr-TR" dirty="0"/>
              <a:t>Denetimsiz öğrenme, modeli denetlemeniz gerekmeyen bir makine öğrenme tekniğidir. Bunun yerine, modelin bilgi keşfetmek için kendi başına çalışmasına izin vermeniz gerekir. Temel olarak etiketlenmemiş verilerle </a:t>
            </a:r>
            <a:r>
              <a:rPr lang="tr-TR" dirty="0" err="1"/>
              <a:t>ilgilenir.Denetimsiz</a:t>
            </a:r>
            <a:r>
              <a:rPr lang="tr-TR" dirty="0"/>
              <a:t> öğrenme algoritmaları, denetimli öğrenmeye kıyasla daha karmaşık işlem görevlerini gerçekleştirmenizi sağlar.</a:t>
            </a:r>
            <a:br>
              <a:rPr lang="tr-TR" dirty="0"/>
            </a:br>
            <a:r>
              <a:rPr lang="tr-TR" dirty="0"/>
              <a:t>Denetimsiz Öğrenimi kullanmanın başlıca nedenleri</a:t>
            </a:r>
            <a:br>
              <a:rPr lang="tr-TR" dirty="0"/>
            </a:br>
            <a:r>
              <a:rPr lang="tr-TR" dirty="0"/>
              <a:t>Denetimsiz makine öğrenmesi, verilerde bilinmeyen kalıpları bulur.</a:t>
            </a:r>
            <a:br>
              <a:rPr lang="tr-TR" dirty="0"/>
            </a:br>
            <a:r>
              <a:rPr lang="tr-TR" dirty="0"/>
              <a:t>Denetimsiz yöntemler, kategorizasyon için faydalı olabilecek özellikleri bulmanıza yardımcı olur.</a:t>
            </a:r>
            <a:br>
              <a:rPr lang="tr-TR" dirty="0"/>
            </a:br>
            <a:r>
              <a:rPr lang="tr-TR" dirty="0"/>
              <a:t>Gerçek zamanlı olarak gerçekleşir, bu nedenle tüm girdi verileri öğrenilenlerin varlığında analiz edilir ve etiketlenir.</a:t>
            </a:r>
            <a:br>
              <a:rPr lang="tr-TR" dirty="0"/>
            </a:br>
            <a:r>
              <a:rPr lang="tr-TR" dirty="0"/>
              <a:t>Etiketlenmemiş verileri bilgisayardan elde etmek, elle müdahale gerektiren etiketli verilerden daha kolaydır.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a:t>DERİN ÖĞRENME UYGULAMALARINA BURADAN DA BİR KISA BAHSEDERİM.</a:t>
            </a:r>
            <a:br>
              <a:rPr lang="tr-TR" dirty="0"/>
            </a:br>
            <a:br>
              <a:rPr lang="tr-TR" dirty="0"/>
            </a:br>
            <a:r>
              <a:rPr lang="tr-TR" dirty="0"/>
              <a:t>Bu ağlar insan beyninden ilham alıyor, </a:t>
            </a:r>
            <a:r>
              <a:rPr lang="tr-TR" dirty="0" err="1"/>
              <a:t>ML'den</a:t>
            </a:r>
            <a:r>
              <a:rPr lang="tr-TR" dirty="0"/>
              <a:t> farkı </a:t>
            </a:r>
            <a:r>
              <a:rPr lang="tr-TR" dirty="0" err="1"/>
              <a:t>ML'de</a:t>
            </a:r>
            <a:r>
              <a:rPr lang="tr-TR" dirty="0"/>
              <a:t> arka planda bir istatistik vardı </a:t>
            </a:r>
            <a:r>
              <a:rPr lang="tr-TR" dirty="0" err="1"/>
              <a:t>DL'de</a:t>
            </a:r>
            <a:r>
              <a:rPr lang="tr-TR" dirty="0"/>
              <a:t> ise insan beynini taklit eden bir yapı var Teknik açıdan derin öğrenme, insan beyninden ilham alan "sinir ağları" adı verilen bir şeyi kullanır. Bu ağlar, bilgiyi işleyen birbirine bağlı düğüm katmanlarından oluşur. Girdi, gizli ve çıktı (basitçe). Girdi bilgiyi alır gizli işler çıktı çıkartır Katman sayısı arttıkça ağ "derinleşir" ve daha karmaşık özellikleri öğrenmesine ve daha karmaşık görevleri gerçekleştirmesine olanak tanır.</a:t>
            </a:r>
          </a:p>
          <a:p>
            <a:pPr rtl="0"/>
            <a:r>
              <a:rPr lang="tr-TR" dirty="0"/>
              <a:t> </a:t>
            </a:r>
          </a:p>
          <a:p>
            <a:pPr rtl="0"/>
            <a:r>
              <a:rPr lang="tr-TR" dirty="0"/>
              <a:t>ve görüntüleri tanımak, konuşmayı anlamak ve dili işlemek gibi şeyler için kullanılabiliyor. İleri beslemeli sinir ağları, </a:t>
            </a:r>
            <a:r>
              <a:rPr lang="tr-TR" dirty="0" err="1"/>
              <a:t>evrişimli</a:t>
            </a:r>
            <a:r>
              <a:rPr lang="tr-TR" dirty="0"/>
              <a:t> sinir ağları ve tekrarlayan sinir ağları gibi farklı türde derin öğrenme ağları vardır. ,</a:t>
            </a:r>
          </a:p>
          <a:p>
            <a:pPr rtl="0"/>
            <a:r>
              <a:rPr lang="tr-TR" dirty="0"/>
              <a:t> </a:t>
            </a:r>
          </a:p>
          <a:p>
            <a:pPr rtl="0"/>
            <a:r>
              <a:rPr lang="tr-TR" dirty="0"/>
              <a:t>derin öğrenme ,</a:t>
            </a:r>
          </a:p>
          <a:p>
            <a:pPr rtl="0"/>
            <a:r>
              <a:rPr lang="tr-TR" dirty="0"/>
              <a:t> </a:t>
            </a:r>
          </a:p>
          <a:p>
            <a:pPr rtl="0"/>
            <a:r>
              <a:rPr lang="tr-TR" dirty="0"/>
              <a:t>veri sayınız çok ise</a:t>
            </a:r>
            <a:br>
              <a:rPr lang="tr-TR" dirty="0"/>
            </a:br>
            <a:r>
              <a:rPr lang="tr-TR" dirty="0"/>
              <a:t>problem ve veri yapınız kompleks ise</a:t>
            </a:r>
            <a:br>
              <a:rPr lang="tr-TR" dirty="0"/>
            </a:br>
            <a:r>
              <a:rPr lang="tr-TR" dirty="0"/>
              <a:t>fazla müdahale edemeyeceğiniz bir veri varsa kullanışlı olabilir.</a:t>
            </a:r>
          </a:p>
          <a:p>
            <a:pPr rtl="0"/>
            <a:r>
              <a:rPr lang="tr-TR" dirty="0"/>
              <a:t> </a:t>
            </a:r>
          </a:p>
          <a:p>
            <a:pPr rtl="0"/>
            <a:r>
              <a:rPr lang="tr-TR" dirty="0"/>
              <a:t>Derin Öğrenmenin iyi çalışması için çok sayıda etiketli veriye ve güçlü bilgisayarlara ihtiyaç vardır ve birçok uygulamada çok iyi sonuçlar elde edilebilir.</a:t>
            </a:r>
          </a:p>
          <a:p>
            <a:pPr rtl="0"/>
            <a:r>
              <a:rPr lang="tr-TR" dirty="0"/>
              <a:t> </a:t>
            </a:r>
          </a:p>
          <a:p>
            <a:pPr rtl="0"/>
            <a:r>
              <a:rPr lang="tr-TR" dirty="0"/>
              <a:t>veri sayınız az ise dl fazla gelebilir model iyi öğrenemez</a:t>
            </a:r>
          </a:p>
          <a:p>
            <a:endParaRPr lang="tr-TR" dirty="0"/>
          </a:p>
          <a:p>
            <a:pPr rtl="0"/>
            <a:r>
              <a:rPr lang="tr-TR" dirty="0"/>
              <a:t>FİNANS ALANINDA DEEP LEARNING UYGULAMALARI</a:t>
            </a:r>
          </a:p>
          <a:p>
            <a:pPr rtl="0"/>
            <a:r>
              <a:rPr lang="tr-TR" dirty="0"/>
              <a:t> </a:t>
            </a:r>
          </a:p>
          <a:p>
            <a:pPr rtl="0"/>
            <a:r>
              <a:rPr lang="tr-TR" dirty="0"/>
              <a:t>* dolandırıcılık tespiti</a:t>
            </a:r>
            <a:br>
              <a:rPr lang="tr-TR" dirty="0"/>
            </a:br>
            <a:r>
              <a:rPr lang="tr-TR" dirty="0"/>
              <a:t>* müşteri segmentasyonu</a:t>
            </a:r>
            <a:br>
              <a:rPr lang="tr-TR" dirty="0"/>
            </a:br>
            <a:r>
              <a:rPr lang="tr-TR" dirty="0"/>
              <a:t>* </a:t>
            </a:r>
            <a:r>
              <a:rPr lang="tr-TR" dirty="0" err="1"/>
              <a:t>chatbotlar</a:t>
            </a:r>
            <a:br>
              <a:rPr lang="tr-TR" dirty="0"/>
            </a:br>
            <a:r>
              <a:rPr lang="tr-TR" dirty="0"/>
              <a:t>* kredi risklerini ve kredi taleplerini değerlendirmek için öğrenilen kalıpları ve belge işleme sonuçlarını kullanır. Bu veriler geliri, mesleği, yaşı, mevcut finansal varlıkları, mevcut kredi puanlarını, kredili mevduatları, ödenmemiş bakiyeyi, hacizleri, kredi ödemelerini kapsar. Daha sonra müşterinin kredi verme yeterliliğine ilişkin bir karar verebilirler.</a:t>
            </a:r>
            <a:br>
              <a:rPr lang="tr-TR" dirty="0"/>
            </a:br>
            <a:r>
              <a:rPr lang="tr-TR" dirty="0"/>
              <a:t>* doküman sınıflandırma</a:t>
            </a:r>
            <a:br>
              <a:rPr lang="tr-TR" dirty="0"/>
            </a:br>
            <a:r>
              <a:rPr lang="tr-TR" dirty="0"/>
              <a:t>* imza tespiti</a:t>
            </a:r>
            <a:br>
              <a:rPr lang="tr-TR" dirty="0"/>
            </a:br>
            <a:r>
              <a:rPr lang="tr-TR" dirty="0"/>
              <a:t>* yüz tespiti</a:t>
            </a:r>
          </a:p>
          <a:p>
            <a:endParaRPr lang="tr-TR"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Özellik mühendisliği, ham verilerden makine öğrenimi modellerinde kullanılmak üzere "özellikler" olarak bilinen en alakalı değişkenlerin seçilmesi, dönüştürülmesi veya oluşturulması sürecidir.</a:t>
            </a:r>
          </a:p>
          <a:p>
            <a:pPr rtl="0"/>
            <a:r>
              <a:rPr lang="tr-TR" dirty="0"/>
              <a:t> </a:t>
            </a:r>
          </a:p>
          <a:p>
            <a:pPr rtl="0"/>
            <a:r>
              <a:rPr lang="tr-TR" dirty="0"/>
              <a:t>Örneğin, bir hava durumu tahmin modeli oluşturuyorsanız ham veriler sıcaklık, nem, rüzgar hızı ve barometrik basıncı içerebilir. Özellik mühendisliği, bu değişkenlerden hangisinin hava durumunu tahmin etmek için en önemli olduğunu belirlemeyi ve muhtemelen bunları model için daha kullanışlı hale getirecek şekilde dönüştürmeyi (örneğin, sıcaklığı </a:t>
            </a:r>
            <a:r>
              <a:rPr lang="tr-TR" dirty="0" err="1"/>
              <a:t>Fahrenheit'ten</a:t>
            </a:r>
            <a:r>
              <a:rPr lang="tr-TR" dirty="0"/>
              <a:t> </a:t>
            </a:r>
            <a:r>
              <a:rPr lang="tr-TR" dirty="0" err="1"/>
              <a:t>Celsius'a</a:t>
            </a:r>
            <a:r>
              <a:rPr lang="tr-TR" dirty="0"/>
              <a:t> dönüştürme) içerir.</a:t>
            </a:r>
          </a:p>
          <a:p>
            <a:pPr rtl="0"/>
            <a:r>
              <a:rPr lang="tr-TR" dirty="0"/>
              <a:t> </a:t>
            </a:r>
          </a:p>
          <a:p>
            <a:pPr rtl="0"/>
            <a:r>
              <a:rPr lang="tr-TR" dirty="0"/>
              <a:t>yani anlayacağınız </a:t>
            </a:r>
            <a:r>
              <a:rPr lang="tr-TR" dirty="0" err="1"/>
              <a:t>ML'de</a:t>
            </a:r>
            <a:r>
              <a:rPr lang="tr-TR" dirty="0"/>
              <a:t> genellikle alan uzmanlığı gerektiren manuel ve zaman alıcı bir süreçtir. Ancak derin öğrenmenin avantajlarından biri, ham verilerden ilgili özellikleri otomatik olarak öğrenebilmesi ve manuel müdahale ihtiyacını azaltabilmesidir.</a:t>
            </a:r>
            <a:br>
              <a:rPr lang="tr-TR" dirty="0"/>
            </a:br>
            <a:r>
              <a:rPr lang="tr-TR" dirty="0"/>
              <a:t>Bir bilgisayara kedileri tanımayı öğrettiğinizi düşünün: bıyık, kulak ve kuyruk aramasını söylemek yerine ona binlerce kedi resmi gösteriyorsunuz. Bilgisayar ortak kalıpları kendi kendine buluyor ve bir kediyi nasıl tanımlayacağını öğreniyor. Derin öğrenmenin özü budur.</a:t>
            </a:r>
          </a:p>
          <a:p>
            <a:pPr rtl="0"/>
            <a:r>
              <a:rPr lang="tr-TR" dirty="0"/>
              <a:t> </a:t>
            </a:r>
          </a:p>
          <a:p>
            <a:pPr rtl="0"/>
            <a:r>
              <a:rPr lang="tr-TR" dirty="0"/>
              <a:t>2) Veri ve Hesaplama Gücü İhtiyacı:</a:t>
            </a:r>
            <a:br>
              <a:rPr lang="tr-TR" dirty="0"/>
            </a:br>
            <a:r>
              <a:rPr lang="tr-TR" dirty="0"/>
              <a:t>Makine Öğrenmesi: Küçük ve orta ölçekli veri setleriyle iyi çalışabilir ve genellikle daha az hesaplama gücü gerektirir.</a:t>
            </a:r>
            <a:br>
              <a:rPr lang="tr-TR" dirty="0"/>
            </a:br>
            <a:r>
              <a:rPr lang="tr-TR" dirty="0"/>
              <a:t>Derin Öğrenme: Büyük veri setleri ve yüksek hesaplama gücü gerektirir çünkü milyonlarca parametreyi optimize etmek ve katmanlar arası karmaşık dönüşümleri öğrenmek için çok sayıda işlem yapılması gerekir.</a:t>
            </a:r>
          </a:p>
          <a:p>
            <a:pPr rtl="0"/>
            <a:r>
              <a:rPr lang="tr-TR" dirty="0"/>
              <a:t> </a:t>
            </a:r>
          </a:p>
          <a:p>
            <a:pPr rtl="0"/>
            <a:r>
              <a:rPr lang="tr-TR" dirty="0"/>
              <a:t> </a:t>
            </a:r>
          </a:p>
          <a:p>
            <a:pPr rtl="0"/>
            <a:r>
              <a:rPr lang="tr-TR" dirty="0"/>
              <a:t>3) Veri Tipleri ve İşleme:</a:t>
            </a:r>
            <a:br>
              <a:rPr lang="tr-TR" dirty="0"/>
            </a:br>
            <a:r>
              <a:rPr lang="tr-TR" dirty="0"/>
              <a:t>Makine Öğrenmesi: Tablo verileri, basit metin dosyaları ve benzeri yapılandırılmış veri tipleri ile iyi çalışır.</a:t>
            </a:r>
            <a:br>
              <a:rPr lang="tr-TR" dirty="0"/>
            </a:br>
            <a:r>
              <a:rPr lang="tr-TR" dirty="0"/>
              <a:t>Derin Öğrenme: Pikseller, ses dalgaları ve kelime gömülüleri gibi yapılandırılmamış verilerle iyi çalışır ve bu veri tiplerinden karmaşık örüntüler çıkarabilir.</a:t>
            </a:r>
          </a:p>
          <a:p>
            <a:pPr rtl="0"/>
            <a:r>
              <a:rPr lang="tr-TR" dirty="0"/>
              <a:t> </a:t>
            </a:r>
          </a:p>
          <a:p>
            <a:pPr rtl="0"/>
            <a:r>
              <a:rPr lang="tr-TR" dirty="0"/>
              <a:t>4) Model </a:t>
            </a:r>
            <a:r>
              <a:rPr lang="tr-TR" dirty="0" err="1"/>
              <a:t>İnterpretasyonu</a:t>
            </a:r>
            <a:r>
              <a:rPr lang="tr-TR" dirty="0"/>
              <a:t> (</a:t>
            </a:r>
            <a:r>
              <a:rPr lang="tr-TR" dirty="0" err="1"/>
              <a:t>Yorumlanabilirlik</a:t>
            </a:r>
            <a:r>
              <a:rPr lang="tr-TR" dirty="0"/>
              <a:t>):</a:t>
            </a:r>
          </a:p>
          <a:p>
            <a:pPr rtl="0"/>
            <a:r>
              <a:rPr lang="tr-TR" dirty="0"/>
              <a:t> </a:t>
            </a:r>
          </a:p>
          <a:p>
            <a:pPr rtl="0"/>
            <a:r>
              <a:rPr lang="tr-TR" dirty="0"/>
              <a:t>Makine Öğrenmesi: Bazı geleneksel makine öğrenmesi modelleri, karar ağaçları gibi, insanlar tarafından daha kolay yorumlanabilir çünkü bu modellerin karar süreçleri ve özellik seçimleri gözlemlenebilir ve anlaşılabilir olabilir.</a:t>
            </a:r>
            <a:br>
              <a:rPr lang="tr-TR" dirty="0"/>
            </a:br>
            <a:r>
              <a:rPr lang="tr-TR" dirty="0"/>
              <a:t>Derin Öğrenme: Derin öğrenme modelleri, özellikle çok katmanlı olduğunda, "kara kutu" olarak nitelendirilir çünkü bu modellerin iç işleyişi ve neden belirli tahminlerde bulunduğu anlaşılması daha zordur.</a:t>
            </a:r>
            <a:br>
              <a:rPr lang="tr-TR" dirty="0"/>
            </a:br>
            <a:r>
              <a:rPr lang="tr-TR" dirty="0"/>
              <a:t>5) Eğitim Süresi:</a:t>
            </a:r>
            <a:br>
              <a:rPr lang="tr-TR" dirty="0"/>
            </a:br>
            <a:r>
              <a:rPr lang="tr-TR" dirty="0"/>
              <a:t>Makine Öğrenmesi: Eğitim süresi genellikle daha kısa olabilir, özellikle veri seti küçükse ve model daha basitse.</a:t>
            </a:r>
            <a:br>
              <a:rPr lang="tr-TR" dirty="0"/>
            </a:br>
            <a:r>
              <a:rPr lang="tr-TR" dirty="0"/>
              <a:t>Derin Öğrenme: Büyük ve derin modellerin eğitimi çok daha uzun sürebilir, bazen haftalar veya aylar alabilir.</a:t>
            </a:r>
          </a:p>
          <a:p>
            <a:pPr rtl="0"/>
            <a:r>
              <a:rPr lang="tr-TR" dirty="0"/>
              <a:t> </a:t>
            </a:r>
          </a:p>
          <a:p>
            <a:pPr rtl="0"/>
            <a:r>
              <a:rPr lang="tr-TR" dirty="0"/>
              <a:t>6) transfer </a:t>
            </a:r>
            <a:r>
              <a:rPr lang="tr-TR" dirty="0" err="1"/>
              <a:t>learning'in</a:t>
            </a:r>
            <a:r>
              <a:rPr lang="tr-TR" dirty="0"/>
              <a:t> </a:t>
            </a:r>
            <a:r>
              <a:rPr lang="tr-TR" dirty="0" err="1"/>
              <a:t>deep</a:t>
            </a:r>
            <a:r>
              <a:rPr lang="tr-TR" dirty="0"/>
              <a:t> </a:t>
            </a:r>
            <a:r>
              <a:rPr lang="tr-TR" dirty="0" err="1"/>
              <a:t>learning</a:t>
            </a:r>
            <a:r>
              <a:rPr lang="tr-TR" dirty="0"/>
              <a:t> de olması..</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Evet, üretken yapay zeka.. büyük bir kesime göre internetten bile hayatımıza daha çok etki edecek bir teknoloji.. Bu bir trend değil, </a:t>
            </a:r>
            <a:r>
              <a:rPr lang="tr-TR" dirty="0" err="1">
                <a:effectLst/>
              </a:rPr>
              <a:t>hype</a:t>
            </a:r>
            <a:r>
              <a:rPr lang="tr-TR" dirty="0">
                <a:effectLst/>
              </a:rPr>
              <a:t> değil biz insanlık tarihinin geçirdiği en büyük dönüşümün içerisindeyiz aslında şuanda..</a:t>
            </a:r>
          </a:p>
          <a:p>
            <a:pPr rtl="0"/>
            <a:r>
              <a:rPr lang="tr-TR" dirty="0">
                <a:effectLst/>
              </a:rPr>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pPr rtl="0"/>
            <a:r>
              <a:rPr lang="tr-TR" dirty="0">
                <a:effectLst/>
              </a:rPr>
              <a:t>Peki biraz nasıl doğdu ona bakalım.. Dediğim gibi çok tekniğe girmenin anlamı yok ama yüzeysel olarak bahsedelim.</a:t>
            </a:r>
          </a:p>
          <a:p>
            <a:pPr rtl="0"/>
            <a:r>
              <a:rPr lang="tr-TR" dirty="0">
                <a:effectLst/>
              </a:rPr>
              <a:t>İki yeni gelişme, üretken yapay zekanın ana akım haline gelmesinde kritik bir rol oynamıştır: </a:t>
            </a:r>
            <a:r>
              <a:rPr lang="tr-TR" dirty="0" err="1">
                <a:effectLst/>
              </a:rPr>
              <a:t>transformer</a:t>
            </a:r>
            <a:r>
              <a:rPr lang="tr-TR" dirty="0">
                <a:effectLst/>
              </a:rPr>
              <a:t> mekanizmaları ve bunların mümkün kıldığı çığır açan dil modelleri. </a:t>
            </a:r>
            <a:r>
              <a:rPr lang="tr-TR" dirty="0" err="1">
                <a:effectLst/>
              </a:rPr>
              <a:t>Transformerlar</a:t>
            </a:r>
            <a:r>
              <a:rPr lang="tr-TR" dirty="0">
                <a:effectLst/>
              </a:rPr>
              <a:t>, büyük dil modellerinin (</a:t>
            </a:r>
            <a:r>
              <a:rPr lang="tr-TR" dirty="0" err="1">
                <a:effectLst/>
              </a:rPr>
              <a:t>chatgpt’nin</a:t>
            </a:r>
            <a:r>
              <a:rPr lang="tr-TR" dirty="0">
                <a:effectLst/>
              </a:rPr>
              <a:t> </a:t>
            </a:r>
            <a:r>
              <a:rPr lang="tr-TR" dirty="0" err="1">
                <a:effectLst/>
              </a:rPr>
              <a:t>vs</a:t>
            </a:r>
            <a:r>
              <a:rPr lang="tr-TR" dirty="0">
                <a:effectLst/>
              </a:rPr>
              <a:t>) temelinde yatan </a:t>
            </a:r>
            <a:r>
              <a:rPr lang="tr-TR" dirty="0" err="1">
                <a:effectLst/>
              </a:rPr>
              <a:t>mimadiridir</a:t>
            </a:r>
            <a:r>
              <a:rPr lang="tr-TR" dirty="0">
                <a:effectLst/>
              </a:rPr>
              <a:t>. </a:t>
            </a:r>
          </a:p>
          <a:p>
            <a:pPr rtl="0"/>
            <a:endParaRPr lang="tr-TR" dirty="0">
              <a:effectLst/>
            </a:endParaRPr>
          </a:p>
          <a:p>
            <a:pPr rtl="0"/>
            <a:r>
              <a:rPr lang="tr-TR" dirty="0" err="1">
                <a:effectLst/>
              </a:rPr>
              <a:t>Transformerlar</a:t>
            </a:r>
            <a:r>
              <a:rPr lang="tr-TR" dirty="0">
                <a:effectLst/>
              </a:rPr>
              <a:t> çok kompleks bir derin öğrenme modelidir fakat size basitçe anlatmam gerekirse </a:t>
            </a:r>
            <a:r>
              <a:rPr lang="tr-TR" dirty="0" err="1">
                <a:effectLst/>
              </a:rPr>
              <a:t>attention</a:t>
            </a:r>
            <a:r>
              <a:rPr lang="tr-TR" dirty="0">
                <a:effectLst/>
              </a:rPr>
              <a:t> adı verilen bir mekanizma üstüne kuruludur.</a:t>
            </a:r>
          </a:p>
          <a:p>
            <a:pPr rtl="0"/>
            <a:r>
              <a:rPr lang="tr-TR" dirty="0" err="1">
                <a:effectLst/>
              </a:rPr>
              <a:t>Transformer</a:t>
            </a:r>
            <a:r>
              <a:rPr lang="tr-TR" dirty="0">
                <a:effectLst/>
              </a:rPr>
              <a:t> mimarisi, giriş verilerinin farklı bölümlerinin önemini tartmak için öz-dikkat mekanizmalarını kullanıyor. Bu, verilerdeki uzun vadeli bağımlılıkları ve karmaşık kalıpları yakalamasına olanak tanır.</a:t>
            </a:r>
          </a:p>
          <a:p>
            <a:pPr rtl="0"/>
            <a:endParaRPr lang="tr-TR" dirty="0">
              <a:effectLst/>
            </a:endParaRPr>
          </a:p>
          <a:p>
            <a:pPr rtl="0"/>
            <a:r>
              <a:rPr lang="tr-TR" dirty="0" err="1">
                <a:effectLst/>
              </a:rPr>
              <a:t>Attention</a:t>
            </a:r>
            <a:r>
              <a:rPr lang="tr-TR" dirty="0">
                <a:effectLst/>
              </a:rPr>
              <a:t>? -&gt; İnsan beyni örneği..</a:t>
            </a:r>
          </a:p>
          <a:p>
            <a:pPr rtl="0"/>
            <a:r>
              <a:rPr lang="tr-TR" dirty="0" err="1">
                <a:effectLst/>
              </a:rPr>
              <a:t>Attention,transformer</a:t>
            </a:r>
            <a:r>
              <a:rPr lang="tr-TR" dirty="0">
                <a:effectLst/>
              </a:rPr>
              <a:t> mimarisinin temel unsurudur. Özünde </a:t>
            </a:r>
            <a:r>
              <a:rPr lang="tr-TR" dirty="0" err="1">
                <a:effectLst/>
              </a:rPr>
              <a:t>attention</a:t>
            </a:r>
            <a:r>
              <a:rPr lang="tr-TR" dirty="0">
                <a:effectLst/>
              </a:rPr>
              <a:t>, sinir ağının girdi verilerinin anlamlı bilgi içeren kısmına daha fazla dikkat etmesini ve girdinin geri kalanına daha az dikkat etmesini sağlayan bir mekanizmadır.</a:t>
            </a:r>
          </a:p>
          <a:p>
            <a:pPr rtl="0"/>
            <a:endParaRPr lang="tr-TR" dirty="0">
              <a:effectLst/>
            </a:endParaRPr>
          </a:p>
          <a:p>
            <a:pPr rtl="0"/>
            <a:r>
              <a:rPr lang="tr-TR" dirty="0" err="1">
                <a:effectLst/>
              </a:rPr>
              <a:t>Transformer</a:t>
            </a:r>
            <a:r>
              <a:rPr lang="tr-TR" dirty="0">
                <a:effectLst/>
              </a:rPr>
              <a:t> modelinde kullanılan bir </a:t>
            </a:r>
            <a:r>
              <a:rPr lang="tr-TR" dirty="0" err="1">
                <a:effectLst/>
              </a:rPr>
              <a:t>attention</a:t>
            </a:r>
            <a:r>
              <a:rPr lang="tr-TR" dirty="0">
                <a:effectLst/>
              </a:rPr>
              <a:t> mekanizmasıdır. Bu mekanizma bir girdi dizisindeki her bir öğenin diğer tüm öğelerle olan ilişkisini değerlendirmek ve bu ilişkilere dayanarak bir temsil oluşturmak için kullanılır. Böylece bir dizi içerisindeki ilişkiler yakalanmış olur.  Burada örneğin </a:t>
            </a:r>
            <a:r>
              <a:rPr lang="tr-TR" dirty="0" err="1">
                <a:effectLst/>
              </a:rPr>
              <a:t>chatgpt’nin</a:t>
            </a:r>
            <a:r>
              <a:rPr lang="tr-TR" dirty="0">
                <a:effectLst/>
              </a:rPr>
              <a:t> ilişkileri yakalaması ve bağlamı koruması!</a:t>
            </a:r>
          </a:p>
          <a:p>
            <a:pPr rtl="0"/>
            <a:r>
              <a:rPr lang="tr-TR" dirty="0" err="1">
                <a:effectLst/>
              </a:rPr>
              <a:t>Attention</a:t>
            </a:r>
            <a:r>
              <a:rPr lang="tr-TR" dirty="0">
                <a:effectLst/>
              </a:rPr>
              <a:t> mekanizması sayesinde </a:t>
            </a:r>
            <a:r>
              <a:rPr lang="tr-TR" dirty="0" err="1">
                <a:effectLst/>
              </a:rPr>
              <a:t>transformerlar</a:t>
            </a:r>
            <a:r>
              <a:rPr lang="tr-TR" dirty="0">
                <a:effectLst/>
              </a:rPr>
              <a:t> tek tek cümleler yerine sayfalar, bölümler ve kitaplar boyunca kelimeler arasındaki bağlantıları takip etmesini sağladı.</a:t>
            </a:r>
          </a:p>
          <a:p>
            <a:pPr rtl="0"/>
            <a:r>
              <a:rPr lang="tr-TR" dirty="0">
                <a:effectLst/>
              </a:rPr>
              <a:t>Böylece ;</a:t>
            </a:r>
          </a:p>
          <a:p>
            <a:pPr rtl="0"/>
            <a:r>
              <a:rPr lang="tr-TR" dirty="0">
                <a:effectLst/>
              </a:rPr>
              <a:t>Büyük dil modelleri (</a:t>
            </a:r>
            <a:r>
              <a:rPr lang="tr-TR" dirty="0" err="1">
                <a:effectLst/>
              </a:rPr>
              <a:t>LLM'ler</a:t>
            </a:r>
            <a:r>
              <a:rPr lang="tr-TR" dirty="0">
                <a:effectLst/>
              </a:rPr>
              <a:t>) olarak adlandırılan, yani milyarlarca hatta trilyonlarca parametreye sahip modellerdeki hızlı ilerlemeler, üretici yapay zeka modellerinin ilgi çekici metinler yazabileceği, fotogerçekçi görüntüler çizebileceği yeni bir çağ açtı. Dahası, </a:t>
            </a:r>
            <a:r>
              <a:rPr lang="tr-TR" dirty="0" err="1">
                <a:effectLst/>
              </a:rPr>
              <a:t>multi</a:t>
            </a:r>
            <a:r>
              <a:rPr lang="tr-TR" dirty="0">
                <a:effectLst/>
              </a:rPr>
              <a:t> modal yapay zeka alanındaki yenilikler ekiplerin metin, grafik ve video dahil olmak üzere birden fazla medya türünde içerik üretmesine olanak tanıyor.</a:t>
            </a:r>
          </a:p>
          <a:p>
            <a:pPr rtl="0"/>
            <a:endParaRPr lang="tr-TR"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Bu modeller, doğal dil işleme (NLP) görevlerinde insan dilinin karmaşıklığını ve anlamını modellemek için tasarlanmıştır. Büyük Dil Modelleri, metin örnekleri arasındaki bağlamı ve dilbilimsel yapıları öğrenerek, verilen bir metnin devamını üretebilir, soruları yanıtlayabilir, özetler çıkarabilir ve hatta belirli bir tarzda veya tonla yazabilir.</a:t>
            </a:r>
          </a:p>
          <a:p>
            <a:pPr rtl="0"/>
            <a:r>
              <a:rPr lang="tr-TR" dirty="0">
                <a:effectLst/>
              </a:rPr>
              <a:t>GPT-3, GPT – 4, Gemini vs. artık neredeyse her gün bir çok LLM yayınlanıyor. En son grok-1 Elon </a:t>
            </a:r>
            <a:r>
              <a:rPr lang="tr-TR" dirty="0" err="1">
                <a:effectLst/>
              </a:rPr>
              <a:t>Musk</a:t>
            </a:r>
            <a:r>
              <a:rPr lang="tr-TR" dirty="0">
                <a:effectLst/>
              </a:rPr>
              <a:t> tarafından </a:t>
            </a:r>
            <a:r>
              <a:rPr lang="tr-TR" dirty="0" err="1">
                <a:effectLst/>
              </a:rPr>
              <a:t>open</a:t>
            </a:r>
            <a:r>
              <a:rPr lang="tr-TR" dirty="0">
                <a:effectLst/>
              </a:rPr>
              <a:t> </a:t>
            </a:r>
            <a:r>
              <a:rPr lang="tr-TR" dirty="0" err="1">
                <a:effectLst/>
              </a:rPr>
              <a:t>source</a:t>
            </a:r>
            <a:r>
              <a:rPr lang="tr-TR" dirty="0">
                <a:effectLst/>
              </a:rPr>
              <a:t> olarak yayınlandı. GPT-4.5 yolda geliyor </a:t>
            </a:r>
            <a:r>
              <a:rPr lang="tr-TR" dirty="0" err="1">
                <a:effectLst/>
              </a:rPr>
              <a:t>vsvs</a:t>
            </a:r>
            <a:r>
              <a:rPr lang="tr-TR" dirty="0">
                <a:effectLst/>
              </a:rPr>
              <a:t>.</a:t>
            </a:r>
          </a:p>
          <a:p>
            <a:pPr rtl="0"/>
            <a:r>
              <a:rPr lang="tr-TR" dirty="0">
                <a:effectLst/>
              </a:rPr>
              <a:t>Bu dil modellerinin parametre sayıları mevcut. 1B, 2.5B, 7B, 13B, 40B,70B diye gidiyor. Belli bir standardı yok.</a:t>
            </a:r>
          </a:p>
          <a:p>
            <a:pPr rtl="0"/>
            <a:endParaRPr lang="tr-TR" dirty="0">
              <a:effectLst/>
            </a:endParaRPr>
          </a:p>
          <a:p>
            <a:pPr rtl="0"/>
            <a:r>
              <a:rPr lang="tr-TR" dirty="0">
                <a:effectLst/>
              </a:rPr>
              <a:t> Tabii bu noktada hangileri bizim işimize yarar, hangilerini problemlerimize uyarlayabiliriz. Bu iyi düşünülmesi gereken bir durum. Zaten genelde yayınlanan bu modeller Türkçe anlama ve üretebilme yeteneğine  sahip değiller. Dolayısıyla bizim ve diğer Türk şirketlerinin Türkçe LLM konusunda ciddi çalışmaları var. Tabii hiçbir kurum sıfırdan bir dil modeli oluşturmuyor. Hali hazırda olan bir dil modelini alarak Türkçe ile besliyor. Çünkü şu durumda kaynak yetersizliğinden, maliyetinden ve geçirilecek zamandan dolayı bu mümkün  değil. Bu yüzden her şirket LLAMA, </a:t>
            </a:r>
            <a:r>
              <a:rPr lang="tr-TR" dirty="0" err="1">
                <a:effectLst/>
              </a:rPr>
              <a:t>Mistralvb</a:t>
            </a:r>
            <a:r>
              <a:rPr lang="tr-TR" dirty="0">
                <a:effectLst/>
              </a:rPr>
              <a:t>. </a:t>
            </a:r>
            <a:r>
              <a:rPr lang="tr-TR" dirty="0" err="1">
                <a:effectLst/>
              </a:rPr>
              <a:t>open</a:t>
            </a:r>
            <a:r>
              <a:rPr lang="tr-TR" dirty="0">
                <a:effectLst/>
              </a:rPr>
              <a:t> </a:t>
            </a:r>
            <a:r>
              <a:rPr lang="tr-TR" dirty="0" err="1">
                <a:effectLst/>
              </a:rPr>
              <a:t>source</a:t>
            </a:r>
            <a:r>
              <a:rPr lang="tr-TR" dirty="0">
                <a:effectLst/>
              </a:rPr>
              <a:t> paylaşılmış dil modellerini alıp </a:t>
            </a:r>
            <a:r>
              <a:rPr lang="tr-TR" dirty="0" err="1">
                <a:effectLst/>
              </a:rPr>
              <a:t>fine</a:t>
            </a:r>
            <a:r>
              <a:rPr lang="tr-TR" dirty="0">
                <a:effectLst/>
              </a:rPr>
              <a:t>-tüne ediyor. </a:t>
            </a:r>
            <a:r>
              <a:rPr lang="tr-TR" dirty="0" err="1">
                <a:effectLst/>
              </a:rPr>
              <a:t>Fine-tuning</a:t>
            </a:r>
            <a:r>
              <a:rPr lang="tr-TR" dirty="0">
                <a:effectLst/>
              </a:rPr>
              <a:t> dediğimiz budur.</a:t>
            </a:r>
          </a:p>
          <a:p>
            <a:pPr rtl="0"/>
            <a:r>
              <a:rPr lang="tr-TR" dirty="0">
                <a:effectLst/>
              </a:rPr>
              <a:t>Görmüş olabilirsiniz Trendyol son dönemde </a:t>
            </a:r>
            <a:r>
              <a:rPr lang="tr-TR" dirty="0" err="1">
                <a:effectLst/>
              </a:rPr>
              <a:t>LLM’ler</a:t>
            </a:r>
            <a:r>
              <a:rPr lang="tr-TR" dirty="0">
                <a:effectLst/>
              </a:rPr>
              <a:t> yayınlıyor. </a:t>
            </a:r>
            <a:r>
              <a:rPr lang="tr-TR" dirty="0" err="1">
                <a:effectLst/>
              </a:rPr>
              <a:t>Havelsan</a:t>
            </a:r>
            <a:r>
              <a:rPr lang="tr-TR" dirty="0">
                <a:effectLst/>
              </a:rPr>
              <a:t> MAINGPT tanıtımını gerçekleştirdi. Güvenliği üst düzeyde tutulmuş, on </a:t>
            </a:r>
            <a:r>
              <a:rPr lang="tr-TR" dirty="0" err="1">
                <a:effectLst/>
              </a:rPr>
              <a:t>prem</a:t>
            </a:r>
            <a:r>
              <a:rPr lang="tr-TR" dirty="0">
                <a:effectLst/>
              </a:rPr>
              <a:t> çalışabilen bir ürün. ASELSAN, ASELGPT diye bir dil modeli eğiteceklerini duyurdu. Keza </a:t>
            </a:r>
            <a:r>
              <a:rPr lang="tr-TR" dirty="0" err="1">
                <a:effectLst/>
              </a:rPr>
              <a:t>İşBankası</a:t>
            </a:r>
            <a:r>
              <a:rPr lang="tr-TR" dirty="0">
                <a:effectLst/>
              </a:rPr>
              <a:t> aynı şekilde çeşitli </a:t>
            </a:r>
            <a:r>
              <a:rPr lang="tr-TR" dirty="0" err="1">
                <a:effectLst/>
              </a:rPr>
              <a:t>caselerde</a:t>
            </a:r>
            <a:r>
              <a:rPr lang="tr-TR" dirty="0">
                <a:effectLst/>
              </a:rPr>
              <a:t> kullanmak için dil modeli geliştirdiğini duyurmuştu. Bizlere gelecek olursak yani </a:t>
            </a:r>
            <a:r>
              <a:rPr lang="tr-TR" dirty="0" err="1">
                <a:effectLst/>
              </a:rPr>
              <a:t>intertech’e</a:t>
            </a:r>
            <a:r>
              <a:rPr lang="tr-TR" dirty="0">
                <a:effectLst/>
              </a:rPr>
              <a:t> bizde bir Türkçe dil modeli geliştiriyoruz. İlk sonuçlarını aldık, başarılıyız. Türkçe bilmeyen bir modeli Türkçe </a:t>
            </a:r>
            <a:r>
              <a:rPr lang="tr-TR" dirty="0" err="1">
                <a:effectLst/>
              </a:rPr>
              <a:t>promptları</a:t>
            </a:r>
            <a:r>
              <a:rPr lang="tr-TR" dirty="0">
                <a:effectLst/>
              </a:rPr>
              <a:t> anlayıp Türkçe cevap verebilir hale getirdik. Yeterli mi geldiğimiz nokta tabii değil. Bu çalışmalarımızı ileriye taşıyabilmek için bizlere gereken kaynak / donanımdır.. Biliyorsunuz META, LLAMA dil modellerini yayınlıyor en son LLAMA 2 paylaşıldı. Şuan aylardır LLAMA 3 eğitiliyor. 350 bin adet H100 kartlarını en son 600 bin adete çıkaracaklardı. Dil modellerini yapılan yatırımları düşünün. NVIDA Son dönemlerde piyasa değerini neredeyse 4 kat arttırdı. Çünkü kaynaklar aşırı önemli hale geldi. Google, AMAZON gibi şirketler kendi çiplerini üretmeyi düşünüyorlar çünkü şuan </a:t>
            </a:r>
            <a:r>
              <a:rPr lang="tr-TR" dirty="0" err="1">
                <a:effectLst/>
              </a:rPr>
              <a:t>NVIDIA’ya</a:t>
            </a:r>
            <a:r>
              <a:rPr lang="tr-TR" dirty="0">
                <a:effectLst/>
              </a:rPr>
              <a:t> bağımlı haldeler diyebiliriz. AMD, </a:t>
            </a:r>
            <a:r>
              <a:rPr lang="tr-TR" dirty="0" err="1">
                <a:effectLst/>
              </a:rPr>
              <a:t>NVIDIA’nın</a:t>
            </a:r>
            <a:r>
              <a:rPr lang="tr-TR" dirty="0">
                <a:effectLst/>
              </a:rPr>
              <a:t> en büyük rakibi fakat biraz geri kaldı bu noktada. Ancak onun da işin içine girmesiyle </a:t>
            </a:r>
            <a:r>
              <a:rPr lang="tr-TR" dirty="0" err="1">
                <a:effectLst/>
              </a:rPr>
              <a:t>gpu</a:t>
            </a:r>
            <a:r>
              <a:rPr lang="tr-TR" dirty="0">
                <a:effectLst/>
              </a:rPr>
              <a:t> fiyatları düşebilir.</a:t>
            </a:r>
          </a:p>
          <a:p>
            <a:pPr rtl="0"/>
            <a:r>
              <a:rPr lang="tr-TR" dirty="0">
                <a:effectLst/>
              </a:rPr>
              <a:t>Peki, bu </a:t>
            </a:r>
            <a:r>
              <a:rPr lang="tr-TR" dirty="0" err="1">
                <a:effectLst/>
              </a:rPr>
              <a:t>LLM’leri</a:t>
            </a:r>
            <a:r>
              <a:rPr lang="tr-TR" dirty="0">
                <a:effectLst/>
              </a:rPr>
              <a:t> eğitmekle bitiyor mu? </a:t>
            </a:r>
            <a:r>
              <a:rPr lang="tr-TR" dirty="0" err="1">
                <a:effectLst/>
              </a:rPr>
              <a:t>Tabiki</a:t>
            </a:r>
            <a:r>
              <a:rPr lang="tr-TR" dirty="0">
                <a:effectLst/>
              </a:rPr>
              <a:t> hayır. Bunların canlıya alınması yani son kullanıcı tarafından kullanılır bir ürün haline gelmesi için çok detaylı testlerinin yapılması gerekir sonuçta bu dil modelleri kullanıcı ile doğrudan iletişime girecek, kullanıcıya hakaret edebilir (kargo örneği) veya kullanıcı ile etkileşime girmeyecek ancak şirket nezdinde çok önemli kararlar almamı sağlayacak çıktıları bana yanlış verecek. Bunların testlerini çok detaylı yapmak gerekiyor. Hatta duymuşsunuzdur bununla ilgili AB Yasası </a:t>
            </a:r>
            <a:r>
              <a:rPr lang="tr-TR" dirty="0" err="1">
                <a:effectLst/>
              </a:rPr>
              <a:t>çıktı.Artıkyüksek</a:t>
            </a:r>
            <a:r>
              <a:rPr lang="tr-TR" dirty="0">
                <a:effectLst/>
              </a:rPr>
              <a:t> riskli model üreten şirketler bunlar için bazı prosedürleri geçmeli, büyük testler yaparak onay almalılar.</a:t>
            </a:r>
          </a:p>
          <a:p>
            <a:pPr rtl="0"/>
            <a:r>
              <a:rPr lang="tr-TR" dirty="0">
                <a:effectLst/>
              </a:rPr>
              <a:t>Şu ara bir de </a:t>
            </a:r>
            <a:r>
              <a:rPr lang="tr-TR" dirty="0" err="1">
                <a:effectLst/>
              </a:rPr>
              <a:t>large</a:t>
            </a:r>
            <a:r>
              <a:rPr lang="tr-TR" dirty="0">
                <a:effectLst/>
              </a:rPr>
              <a:t> </a:t>
            </a:r>
            <a:r>
              <a:rPr lang="tr-TR" dirty="0" err="1">
                <a:effectLst/>
              </a:rPr>
              <a:t>language</a:t>
            </a:r>
            <a:r>
              <a:rPr lang="tr-TR" dirty="0">
                <a:effectLst/>
              </a:rPr>
              <a:t> </a:t>
            </a:r>
            <a:r>
              <a:rPr lang="tr-TR" dirty="0" err="1">
                <a:effectLst/>
              </a:rPr>
              <a:t>modelsden</a:t>
            </a:r>
            <a:r>
              <a:rPr lang="tr-TR" dirty="0">
                <a:effectLst/>
              </a:rPr>
              <a:t> ziyada </a:t>
            </a:r>
            <a:r>
              <a:rPr lang="tr-TR" dirty="0" err="1">
                <a:effectLst/>
              </a:rPr>
              <a:t>small</a:t>
            </a:r>
            <a:r>
              <a:rPr lang="tr-TR" dirty="0">
                <a:effectLst/>
              </a:rPr>
              <a:t> </a:t>
            </a:r>
            <a:r>
              <a:rPr lang="tr-TR" dirty="0" err="1">
                <a:effectLst/>
              </a:rPr>
              <a:t>language</a:t>
            </a:r>
            <a:r>
              <a:rPr lang="tr-TR" dirty="0">
                <a:effectLst/>
              </a:rPr>
              <a:t> </a:t>
            </a:r>
            <a:r>
              <a:rPr lang="tr-TR" dirty="0" err="1">
                <a:effectLst/>
              </a:rPr>
              <a:t>modelsde</a:t>
            </a:r>
            <a:r>
              <a:rPr lang="tr-TR" dirty="0">
                <a:effectLst/>
              </a:rPr>
              <a:t> oldukça popüler. Şöyle düşünün bir </a:t>
            </a:r>
            <a:r>
              <a:rPr lang="tr-TR" dirty="0" err="1">
                <a:effectLst/>
              </a:rPr>
              <a:t>large</a:t>
            </a:r>
            <a:r>
              <a:rPr lang="tr-TR" dirty="0">
                <a:effectLst/>
              </a:rPr>
              <a:t> </a:t>
            </a:r>
            <a:r>
              <a:rPr lang="tr-TR" dirty="0" err="1">
                <a:effectLst/>
              </a:rPr>
              <a:t>language</a:t>
            </a:r>
            <a:r>
              <a:rPr lang="tr-TR" dirty="0">
                <a:effectLst/>
              </a:rPr>
              <a:t> model </a:t>
            </a:r>
            <a:r>
              <a:rPr lang="tr-TR" dirty="0" err="1">
                <a:effectLst/>
              </a:rPr>
              <a:t>fine</a:t>
            </a:r>
            <a:r>
              <a:rPr lang="tr-TR" dirty="0">
                <a:effectLst/>
              </a:rPr>
              <a:t>-tüne ettiniz veya hazırda olan bir modeli kullandınız mesela codellama70b (kod yazma görevleri için özelleştirilmiş bir model) bunu bir ürünün içerisinde çalıştırabilecek bir kaynağımız yok. Dolayısıyla şimdi dünya çapında bir çok dil modeli daha küçük parametre sayısı ile eğitilerek yayınlanmaya çalışılıyor ki hem daha az maliyet daha az enerji harcasın ve daha rahat kullanılabilsin diye. Şuan daha düşük parametreli bir model yüksek parametreli bir modelin yaptığı işi yapabiliyorsa daha düşük parametreli model tercih edilir. İleri de </a:t>
            </a:r>
            <a:r>
              <a:rPr lang="tr-TR" dirty="0" err="1">
                <a:effectLst/>
              </a:rPr>
              <a:t>iyidden</a:t>
            </a:r>
            <a:r>
              <a:rPr lang="tr-TR" dirty="0">
                <a:effectLst/>
              </a:rPr>
              <a:t> iyiye modeller küçülerek daha yaygın ve herkesin kullanabileceği bir hal alacak.</a:t>
            </a:r>
          </a:p>
          <a:p>
            <a:pPr rtl="0"/>
            <a:r>
              <a:rPr lang="tr-TR" dirty="0">
                <a:effectLst/>
              </a:rPr>
              <a:t>Language Modeller tabii bu işin parlamasına sebep olan şeyler ancak son dönemde artık </a:t>
            </a:r>
            <a:r>
              <a:rPr lang="tr-TR" dirty="0" err="1">
                <a:effectLst/>
              </a:rPr>
              <a:t>vision</a:t>
            </a:r>
            <a:r>
              <a:rPr lang="tr-TR" dirty="0">
                <a:effectLst/>
              </a:rPr>
              <a:t> modellerde hayatımızda. </a:t>
            </a:r>
            <a:r>
              <a:rPr lang="tr-TR" dirty="0" err="1">
                <a:effectLst/>
              </a:rPr>
              <a:t>Vision</a:t>
            </a:r>
            <a:r>
              <a:rPr lang="tr-TR" dirty="0">
                <a:effectLst/>
              </a:rPr>
              <a:t> modeller görüntüden çıkarım yapabilen, görüntüyü yorumlayabilen modeller. Bir görüntüyü yorumlayabilir, bir görüntü içindeki nesneleri tespit edebilir, </a:t>
            </a:r>
            <a:r>
              <a:rPr lang="tr-TR" dirty="0" err="1">
                <a:effectLst/>
              </a:rPr>
              <a:t>textten</a:t>
            </a:r>
            <a:r>
              <a:rPr lang="tr-TR" dirty="0">
                <a:effectLst/>
              </a:rPr>
              <a:t> resim / video üretebilir (SORA, MIDJOURNEY VB) Hatta öyle ki gpt-4 </a:t>
            </a:r>
            <a:r>
              <a:rPr lang="tr-TR" dirty="0" err="1">
                <a:effectLst/>
              </a:rPr>
              <a:t>vision</a:t>
            </a:r>
            <a:r>
              <a:rPr lang="tr-TR" dirty="0">
                <a:effectLst/>
              </a:rPr>
              <a:t>, gemini </a:t>
            </a:r>
            <a:r>
              <a:rPr lang="tr-TR" dirty="0" err="1">
                <a:effectLst/>
              </a:rPr>
              <a:t>vision</a:t>
            </a:r>
            <a:r>
              <a:rPr lang="tr-TR" dirty="0">
                <a:effectLst/>
              </a:rPr>
              <a:t> gibi modeller de mevcut. Artık </a:t>
            </a:r>
            <a:r>
              <a:rPr lang="tr-TR" dirty="0" err="1">
                <a:effectLst/>
              </a:rPr>
              <a:t>multimodal</a:t>
            </a:r>
            <a:r>
              <a:rPr lang="tr-TR" dirty="0">
                <a:effectLst/>
              </a:rPr>
              <a:t> modellerde bir trend yani hem görüntü hem de </a:t>
            </a:r>
            <a:r>
              <a:rPr lang="tr-TR" dirty="0" err="1">
                <a:effectLst/>
              </a:rPr>
              <a:t>text</a:t>
            </a:r>
            <a:r>
              <a:rPr lang="tr-TR" dirty="0">
                <a:effectLst/>
              </a:rPr>
              <a:t> ile çalışabilen modeller.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Şimdi bir LLM nasıl çalışır bunu konuşalım.</a:t>
            </a:r>
          </a:p>
          <a:p>
            <a:pPr rtl="0"/>
            <a:r>
              <a:rPr lang="tr-TR" dirty="0" err="1">
                <a:effectLst/>
              </a:rPr>
              <a:t>Tokenizasyon</a:t>
            </a:r>
            <a:r>
              <a:rPr lang="tr-TR" dirty="0">
                <a:effectLst/>
              </a:rPr>
              <a:t>: Kullanıcıdan gelen metin (</a:t>
            </a:r>
            <a:r>
              <a:rPr lang="tr-TR" dirty="0" err="1">
                <a:effectLst/>
              </a:rPr>
              <a:t>prompt</a:t>
            </a:r>
            <a:r>
              <a:rPr lang="tr-TR" dirty="0">
                <a:effectLst/>
              </a:rPr>
              <a:t>) önce </a:t>
            </a:r>
            <a:r>
              <a:rPr lang="tr-TR" dirty="0" err="1">
                <a:effectLst/>
              </a:rPr>
              <a:t>tokenlere</a:t>
            </a:r>
            <a:r>
              <a:rPr lang="tr-TR" dirty="0">
                <a:effectLst/>
              </a:rPr>
              <a:t> ayrılır. </a:t>
            </a:r>
            <a:r>
              <a:rPr lang="tr-TR" dirty="0" err="1">
                <a:effectLst/>
              </a:rPr>
              <a:t>Tokenler</a:t>
            </a:r>
            <a:r>
              <a:rPr lang="tr-TR" dirty="0">
                <a:effectLst/>
              </a:rPr>
              <a:t>, modele girdi olarak verilebilecek en küçük metin birimleridir ve genellikle kelimeler, kelime öbekleri veya karakterler olabilir.</a:t>
            </a:r>
          </a:p>
          <a:p>
            <a:pPr rtl="0"/>
            <a:r>
              <a:rPr lang="tr-TR" dirty="0" err="1">
                <a:effectLst/>
              </a:rPr>
              <a:t>Embedding:Tokenler</a:t>
            </a:r>
            <a:r>
              <a:rPr lang="tr-TR" dirty="0">
                <a:effectLst/>
              </a:rPr>
              <a:t>, modelin anlayabileceği sayısal vektörlere </a:t>
            </a:r>
            <a:r>
              <a:rPr lang="tr-TR" dirty="0" err="1">
                <a:effectLst/>
              </a:rPr>
              <a:t>dönüştürülür.Bu</a:t>
            </a:r>
            <a:r>
              <a:rPr lang="tr-TR" dirty="0">
                <a:effectLst/>
              </a:rPr>
              <a:t> vektörler, kelimelerin anlamlarını ve dil içerisindeki ilişkilerini yansıtan yoğun (dense) vektörlerdir.</a:t>
            </a:r>
          </a:p>
          <a:p>
            <a:pPr rtl="0"/>
            <a:r>
              <a:rPr lang="tr-TR" dirty="0" err="1">
                <a:effectLst/>
              </a:rPr>
              <a:t>Transformer</a:t>
            </a:r>
            <a:r>
              <a:rPr lang="tr-TR" dirty="0">
                <a:effectLst/>
              </a:rPr>
              <a:t> Mimarisi: GPT-3 ve GPT-4, </a:t>
            </a:r>
            <a:r>
              <a:rPr lang="tr-TR" dirty="0" err="1">
                <a:effectLst/>
              </a:rPr>
              <a:t>transformer</a:t>
            </a:r>
            <a:r>
              <a:rPr lang="tr-TR" dirty="0">
                <a:effectLst/>
              </a:rPr>
              <a:t> mimarisine dayanır. </a:t>
            </a:r>
            <a:r>
              <a:rPr lang="tr-TR" dirty="0" err="1">
                <a:effectLst/>
              </a:rPr>
              <a:t>Transformer</a:t>
            </a:r>
            <a:r>
              <a:rPr lang="tr-TR" dirty="0">
                <a:effectLst/>
              </a:rPr>
              <a:t> mimarisi, özellikle dikkat mekanizmaları (</a:t>
            </a:r>
            <a:r>
              <a:rPr lang="tr-TR" dirty="0" err="1">
                <a:effectLst/>
              </a:rPr>
              <a:t>attention</a:t>
            </a:r>
            <a:r>
              <a:rPr lang="tr-TR" dirty="0">
                <a:effectLst/>
              </a:rPr>
              <a:t> </a:t>
            </a:r>
            <a:r>
              <a:rPr lang="tr-TR" dirty="0" err="1">
                <a:effectLst/>
              </a:rPr>
              <a:t>mechanisms</a:t>
            </a:r>
            <a:r>
              <a:rPr lang="tr-TR" dirty="0">
                <a:effectLst/>
              </a:rPr>
              <a:t>) kullanarak metnin bağlamını daha iyi anlamayı sağlar. Model, girdi olarak aldığı </a:t>
            </a:r>
            <a:r>
              <a:rPr lang="tr-TR" dirty="0" err="1">
                <a:effectLst/>
              </a:rPr>
              <a:t>tokendizilerini</a:t>
            </a:r>
            <a:r>
              <a:rPr lang="tr-TR" dirty="0">
                <a:effectLst/>
              </a:rPr>
              <a:t> işlerken, her bir </a:t>
            </a:r>
            <a:r>
              <a:rPr lang="tr-TR" dirty="0" err="1">
                <a:effectLst/>
              </a:rPr>
              <a:t>tokenindiğer</a:t>
            </a:r>
            <a:r>
              <a:rPr lang="tr-TR" dirty="0">
                <a:effectLst/>
              </a:rPr>
              <a:t> </a:t>
            </a:r>
            <a:r>
              <a:rPr lang="tr-TR" dirty="0" err="1">
                <a:effectLst/>
              </a:rPr>
              <a:t>tokenlerle</a:t>
            </a:r>
            <a:r>
              <a:rPr lang="tr-TR" dirty="0">
                <a:effectLst/>
              </a:rPr>
              <a:t> ilişkisini dikkate alır ve bu şekilde metnin bağlamını çözümlemeye çalışır.</a:t>
            </a:r>
          </a:p>
          <a:p>
            <a:pPr rtl="0"/>
            <a:r>
              <a:rPr lang="tr-TR" dirty="0">
                <a:effectLst/>
              </a:rPr>
              <a:t>Özütlenmiş Bağlam (</a:t>
            </a:r>
            <a:r>
              <a:rPr lang="tr-TR" dirty="0" err="1">
                <a:effectLst/>
              </a:rPr>
              <a:t>Contextual</a:t>
            </a:r>
            <a:r>
              <a:rPr lang="tr-TR" dirty="0">
                <a:effectLst/>
              </a:rPr>
              <a:t> </a:t>
            </a:r>
            <a:r>
              <a:rPr lang="tr-TR" dirty="0" err="1">
                <a:effectLst/>
              </a:rPr>
              <a:t>Representation</a:t>
            </a:r>
            <a:r>
              <a:rPr lang="tr-TR" dirty="0">
                <a:effectLst/>
              </a:rPr>
              <a:t>): Her bir </a:t>
            </a:r>
            <a:r>
              <a:rPr lang="tr-TR" dirty="0" err="1">
                <a:effectLst/>
              </a:rPr>
              <a:t>token</a:t>
            </a:r>
            <a:r>
              <a:rPr lang="tr-TR" dirty="0">
                <a:effectLst/>
              </a:rPr>
              <a:t>, kendisinden önceki </a:t>
            </a:r>
            <a:r>
              <a:rPr lang="tr-TR" dirty="0" err="1">
                <a:effectLst/>
              </a:rPr>
              <a:t>tokenlerin</a:t>
            </a:r>
            <a:r>
              <a:rPr lang="tr-TR" dirty="0">
                <a:effectLst/>
              </a:rPr>
              <a:t> bağlamına göre bir temsil (</a:t>
            </a:r>
            <a:r>
              <a:rPr lang="tr-TR" dirty="0" err="1">
                <a:effectLst/>
              </a:rPr>
              <a:t>representation</a:t>
            </a:r>
            <a:r>
              <a:rPr lang="tr-TR" dirty="0">
                <a:effectLst/>
              </a:rPr>
              <a:t>) kazanır. Bu sayede model, metnin anlamını ve bağlamını koruyarak yanıt üretebilir.</a:t>
            </a:r>
          </a:p>
          <a:p>
            <a:pPr rtl="0"/>
            <a:r>
              <a:rPr lang="tr-TR" dirty="0">
                <a:effectLst/>
              </a:rPr>
              <a:t>Çıktı Üretme (</a:t>
            </a:r>
            <a:r>
              <a:rPr lang="tr-TR" dirty="0" err="1">
                <a:effectLst/>
              </a:rPr>
              <a:t>Decoding</a:t>
            </a:r>
            <a:r>
              <a:rPr lang="tr-TR" dirty="0">
                <a:effectLst/>
              </a:rPr>
              <a:t>): Modelin her adımda üreteceği bir sonraki </a:t>
            </a:r>
            <a:r>
              <a:rPr lang="tr-TR" dirty="0" err="1">
                <a:effectLst/>
              </a:rPr>
              <a:t>token</a:t>
            </a:r>
            <a:r>
              <a:rPr lang="tr-TR" dirty="0">
                <a:effectLst/>
              </a:rPr>
              <a:t> için olasılıklar hesaplanır. Model, olasılık dağılımına göre bir sonraki en olası </a:t>
            </a:r>
            <a:r>
              <a:rPr lang="tr-TR" dirty="0" err="1">
                <a:effectLst/>
              </a:rPr>
              <a:t>tokeniseçer</a:t>
            </a:r>
            <a:r>
              <a:rPr lang="tr-TR" dirty="0">
                <a:effectLst/>
              </a:rPr>
              <a:t> ve bunu çıktı dizisine ekler.</a:t>
            </a:r>
          </a:p>
          <a:p>
            <a:pPr rtl="0"/>
            <a:r>
              <a:rPr lang="tr-TR" dirty="0">
                <a:effectLst/>
              </a:rPr>
              <a:t>Otomatik Tamamlama: Model, kullanıcıdan gelen girdiye (</a:t>
            </a:r>
            <a:r>
              <a:rPr lang="tr-TR" dirty="0" err="1">
                <a:effectLst/>
              </a:rPr>
              <a:t>prompt</a:t>
            </a:r>
            <a:r>
              <a:rPr lang="tr-TR" dirty="0">
                <a:effectLst/>
              </a:rPr>
              <a:t>) bağlı olarak bir yanıt (çıktı) oluşturana kadar bu işlemi tekrar eder. Model, genellikle mantıklı ve bağlamla uyumlu bir metin üretmek için eğitilmiştir.</a:t>
            </a:r>
          </a:p>
          <a:p>
            <a:pPr rtl="0"/>
            <a:r>
              <a:rPr lang="tr-TR" dirty="0">
                <a:effectLst/>
              </a:rPr>
              <a:t>İnce Ayar ve Güvenlik Protokolleri: </a:t>
            </a:r>
            <a:r>
              <a:rPr lang="tr-TR" dirty="0" err="1">
                <a:effectLst/>
              </a:rPr>
              <a:t>ChatGPTve</a:t>
            </a:r>
            <a:r>
              <a:rPr lang="tr-TR" dirty="0">
                <a:effectLst/>
              </a:rPr>
              <a:t> GPT-4, sadece metin üretmekle kalmaz, aynı zamanda güvenli ve etik kullanım için de özel protokollerle donatılmıştır. Bu protokoller, modelin zarar verici, yanıltıcı veya yanlış bilgi üretmesini önlemek için geliştirilmiştir.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Birçok sektörde farklı farklı kullanım alanları var. reklamcılıktan haberciliğe habercilikten inşaata inşaattan </a:t>
            </a:r>
            <a:r>
              <a:rPr lang="tr-TR" dirty="0" err="1">
                <a:effectLst/>
              </a:rPr>
              <a:t>fintechtenperakendeye</a:t>
            </a:r>
            <a:r>
              <a:rPr lang="tr-TR" dirty="0">
                <a:effectLst/>
              </a:rPr>
              <a:t> kadar.. THY, AKBANK, YAPIKREDİ, FORD, BOYNER, COCA COLA, TÜRKTELEKOM, TURKCELL..</a:t>
            </a:r>
          </a:p>
          <a:p>
            <a:pPr rtl="0"/>
            <a:r>
              <a:rPr lang="tr-TR" dirty="0">
                <a:effectLst/>
              </a:rPr>
              <a:t>Özellikle bizim </a:t>
            </a:r>
            <a:r>
              <a:rPr lang="tr-TR" dirty="0" err="1">
                <a:effectLst/>
              </a:rPr>
              <a:t>intertech</a:t>
            </a:r>
            <a:r>
              <a:rPr lang="tr-TR" dirty="0">
                <a:effectLst/>
              </a:rPr>
              <a:t> olarak bulunduğumuz sektör olan </a:t>
            </a:r>
            <a:r>
              <a:rPr lang="tr-TR" dirty="0" err="1">
                <a:effectLst/>
              </a:rPr>
              <a:t>fintechte</a:t>
            </a:r>
            <a:r>
              <a:rPr lang="tr-TR" dirty="0">
                <a:effectLst/>
              </a:rPr>
              <a:t> Danışmanlık şirketi McKinsey’in raporuna göre üretken yapay zekanın yalnızca bankacılık sektöründe yıllık 340 milyar dolara kadar değer sağlama potansiyeli bulunuyor. Özellikle </a:t>
            </a:r>
            <a:r>
              <a:rPr lang="tr-TR" dirty="0" err="1">
                <a:effectLst/>
              </a:rPr>
              <a:t>finteksektörü</a:t>
            </a:r>
            <a:r>
              <a:rPr lang="tr-TR" dirty="0">
                <a:effectLst/>
              </a:rPr>
              <a:t> üretken yapay zekanın en etkili olduğu alanlardan biri olarak işaret ediliyor.</a:t>
            </a:r>
          </a:p>
          <a:p>
            <a:pPr rtl="0"/>
            <a:endParaRPr lang="tr-TR" dirty="0">
              <a:effectLst/>
            </a:endParaRPr>
          </a:p>
          <a:p>
            <a:pPr rtl="0"/>
            <a:r>
              <a:rPr lang="tr-TR" dirty="0">
                <a:effectLst/>
              </a:rPr>
              <a:t>Üretken Yapay </a:t>
            </a:r>
            <a:r>
              <a:rPr lang="tr-TR" dirty="0" err="1">
                <a:effectLst/>
              </a:rPr>
              <a:t>Zeka’nın</a:t>
            </a:r>
            <a:r>
              <a:rPr lang="tr-TR" dirty="0">
                <a:effectLst/>
              </a:rPr>
              <a:t> etkilemediği bölüm yok gibi. </a:t>
            </a:r>
            <a:r>
              <a:rPr lang="tr-TR" dirty="0" err="1">
                <a:effectLst/>
              </a:rPr>
              <a:t>Intertech’tebir</a:t>
            </a:r>
            <a:r>
              <a:rPr lang="tr-TR" dirty="0">
                <a:effectLst/>
              </a:rPr>
              <a:t> çok farklı iş alanında birçok iş yapış şeklini değiştirmeye başladı diyebiliriz. Örneğin artık bizler bir doküman yazarken insanlar nasıl anlar diye değil, LLM bunu nasıl anlar diye düşünür olduk. Örneğin, Mergen+ diye bir ürünümüz var. Siz bir soru sorduğunuz zaman hafızasındaki dokümanlardan ilgili cevabı bulup getiriyor. Bazen beni arıyorlar, ya işte doküman hazırlıyoruz da Mergen en iyi nasıl anlar ona göre yazalım 😊Veya artık iş analistleri bir ürünün test senaryolarını yazarken kendileri çeşit çeşit onlarca test senaryosu yazmak yerine </a:t>
            </a:r>
            <a:r>
              <a:rPr lang="tr-TR" dirty="0" err="1">
                <a:effectLst/>
              </a:rPr>
              <a:t>LLM’e</a:t>
            </a:r>
            <a:r>
              <a:rPr lang="tr-TR" dirty="0">
                <a:effectLst/>
              </a:rPr>
              <a:t> yazdırır oldu. </a:t>
            </a:r>
          </a:p>
          <a:p>
            <a:pPr rtl="0"/>
            <a:r>
              <a:rPr lang="tr-TR" dirty="0">
                <a:effectLst/>
              </a:rPr>
              <a:t>Bizler </a:t>
            </a:r>
            <a:r>
              <a:rPr lang="tr-TR" dirty="0" err="1">
                <a:effectLst/>
              </a:rPr>
              <a:t>Intertech’te</a:t>
            </a:r>
            <a:r>
              <a:rPr lang="tr-TR" dirty="0">
                <a:effectLst/>
              </a:rPr>
              <a:t> ekiplerin alan liderlerini topladık ve onların problemlerini, hali hazırda uğraştıkları </a:t>
            </a:r>
            <a:r>
              <a:rPr lang="tr-TR" dirty="0" err="1">
                <a:effectLst/>
              </a:rPr>
              <a:t>caseleri</a:t>
            </a:r>
            <a:r>
              <a:rPr lang="tr-TR" dirty="0">
                <a:effectLst/>
              </a:rPr>
              <a:t> nasıl </a:t>
            </a:r>
            <a:r>
              <a:rPr lang="tr-TR" dirty="0" err="1">
                <a:effectLst/>
              </a:rPr>
              <a:t>generativeai</a:t>
            </a:r>
            <a:r>
              <a:rPr lang="tr-TR" dirty="0">
                <a:effectLst/>
              </a:rPr>
              <a:t> ile birlikte çözebiliriz, fikir alışverişlerinde bulunduk. Bir </a:t>
            </a:r>
            <a:r>
              <a:rPr lang="tr-TR" dirty="0" err="1">
                <a:effectLst/>
              </a:rPr>
              <a:t>çalıştay</a:t>
            </a:r>
            <a:r>
              <a:rPr lang="tr-TR" dirty="0">
                <a:effectLst/>
              </a:rPr>
              <a:t> gerçekleştirdik. Hayal güçlerini sınırlamamalarını söyledik. Defalarca farklı farklı ekipler ile toplantılar gerçekleşti, hala gerçekleşiyor ve </a:t>
            </a:r>
            <a:r>
              <a:rPr lang="tr-TR" dirty="0" err="1">
                <a:effectLst/>
              </a:rPr>
              <a:t>generative</a:t>
            </a:r>
            <a:r>
              <a:rPr lang="tr-TR" dirty="0">
                <a:effectLst/>
              </a:rPr>
              <a:t> </a:t>
            </a:r>
            <a:r>
              <a:rPr lang="tr-TR" dirty="0" err="1">
                <a:effectLst/>
              </a:rPr>
              <a:t>ai</a:t>
            </a:r>
            <a:r>
              <a:rPr lang="tr-TR" dirty="0">
                <a:effectLst/>
              </a:rPr>
              <a:t> </a:t>
            </a:r>
            <a:r>
              <a:rPr lang="tr-TR" dirty="0" err="1">
                <a:effectLst/>
              </a:rPr>
              <a:t>usecaseleri</a:t>
            </a:r>
            <a:r>
              <a:rPr lang="tr-TR" dirty="0">
                <a:effectLst/>
              </a:rPr>
              <a:t> böylece şekilleniyor. Bu noktada önceliklendirilen projeler oluyor, hızlı çözüm sağlayabileceğimiz projeler oluyor vb. </a:t>
            </a:r>
            <a:r>
              <a:rPr lang="tr-TR" dirty="0" err="1">
                <a:effectLst/>
              </a:rPr>
              <a:t>Şuanki</a:t>
            </a:r>
            <a:r>
              <a:rPr lang="tr-TR" dirty="0">
                <a:effectLst/>
              </a:rPr>
              <a:t> imkanlar ile yapılamayacak projeler de oluyor tabii.</a:t>
            </a:r>
          </a:p>
          <a:p>
            <a:pPr rtl="0"/>
            <a:endParaRPr lang="tr-TR" dirty="0">
              <a:effectLst/>
            </a:endParaRPr>
          </a:p>
          <a:p>
            <a:pPr rtl="0"/>
            <a:r>
              <a:rPr lang="tr-TR" dirty="0">
                <a:effectLst/>
              </a:rPr>
              <a:t>İçerik Oluşturma - Anadolu Ajansı , </a:t>
            </a:r>
            <a:r>
              <a:rPr lang="tr-TR" dirty="0" err="1">
                <a:effectLst/>
              </a:rPr>
              <a:t>user</a:t>
            </a:r>
            <a:r>
              <a:rPr lang="tr-TR" dirty="0">
                <a:effectLst/>
              </a:rPr>
              <a:t> </a:t>
            </a:r>
            <a:r>
              <a:rPr lang="tr-TR" dirty="0" err="1">
                <a:effectLst/>
              </a:rPr>
              <a:t>story</a:t>
            </a:r>
            <a:r>
              <a:rPr lang="tr-TR" dirty="0">
                <a:effectLst/>
              </a:rPr>
              <a:t> konusu, </a:t>
            </a:r>
            <a:r>
              <a:rPr lang="tr-TR" dirty="0" err="1">
                <a:effectLst/>
              </a:rPr>
              <a:t>carefourFransa’da</a:t>
            </a:r>
            <a:r>
              <a:rPr lang="tr-TR" dirty="0">
                <a:effectLst/>
              </a:rPr>
              <a:t> </a:t>
            </a:r>
            <a:r>
              <a:rPr lang="tr-TR" dirty="0" err="1">
                <a:effectLst/>
              </a:rPr>
              <a:t>ChatGPTentegrasyonlu</a:t>
            </a:r>
            <a:r>
              <a:rPr lang="tr-TR" dirty="0">
                <a:effectLst/>
              </a:rPr>
              <a:t> bir uygulama aracılığıyla, online alışverişlerde, satın alınan malzemelerle tarif oluşturulması ve ürün açıklamalarının yazılması ile müşteri deneyimini geliştirmeyi hedefliyor.</a:t>
            </a:r>
          </a:p>
          <a:p>
            <a:pPr rtl="0"/>
            <a:endParaRPr lang="tr-TR" dirty="0">
              <a:effectLst/>
            </a:endParaRPr>
          </a:p>
          <a:p>
            <a:pPr rtl="0"/>
            <a:r>
              <a:rPr lang="tr-TR" dirty="0">
                <a:effectLst/>
              </a:rPr>
              <a:t>Doküman Analizi – Sınıflandırma, bilgi çıkartma </a:t>
            </a:r>
            <a:r>
              <a:rPr lang="tr-TR" dirty="0" err="1">
                <a:effectLst/>
              </a:rPr>
              <a:t>vs</a:t>
            </a:r>
            <a:r>
              <a:rPr lang="tr-TR" dirty="0">
                <a:effectLst/>
              </a:rPr>
              <a:t>– </a:t>
            </a:r>
            <a:r>
              <a:rPr lang="tr-TR" dirty="0" err="1">
                <a:effectLst/>
              </a:rPr>
              <a:t>Intertech</a:t>
            </a:r>
            <a:r>
              <a:rPr lang="tr-TR" dirty="0">
                <a:effectLst/>
              </a:rPr>
              <a:t>, standartlar</a:t>
            </a:r>
          </a:p>
          <a:p>
            <a:pPr rtl="0"/>
            <a:r>
              <a:rPr lang="tr-TR" dirty="0">
                <a:effectLst/>
              </a:rPr>
              <a:t>İK CV ANALİZİ</a:t>
            </a:r>
          </a:p>
          <a:p>
            <a:pPr rtl="0"/>
            <a:endParaRPr lang="tr-TR" dirty="0">
              <a:effectLst/>
            </a:endParaRPr>
          </a:p>
          <a:p>
            <a:pPr rtl="0"/>
            <a:r>
              <a:rPr lang="tr-TR" dirty="0">
                <a:effectLst/>
              </a:rPr>
              <a:t>Doküman Soru - Cevap (</a:t>
            </a:r>
            <a:r>
              <a:rPr lang="tr-TR" dirty="0" err="1">
                <a:effectLst/>
              </a:rPr>
              <a:t>ıntertech</a:t>
            </a:r>
            <a:r>
              <a:rPr lang="tr-TR" dirty="0">
                <a:effectLst/>
              </a:rPr>
              <a:t>, </a:t>
            </a:r>
            <a:r>
              <a:rPr lang="tr-TR" dirty="0" err="1">
                <a:effectLst/>
              </a:rPr>
              <a:t>akbank</a:t>
            </a:r>
            <a:r>
              <a:rPr lang="tr-TR" dirty="0">
                <a:effectLst/>
              </a:rPr>
              <a:t> </a:t>
            </a:r>
            <a:r>
              <a:rPr lang="tr-TR" dirty="0" err="1">
                <a:effectLst/>
              </a:rPr>
              <a:t>vs</a:t>
            </a:r>
            <a:r>
              <a:rPr lang="tr-TR" dirty="0">
                <a:effectLst/>
              </a:rPr>
              <a:t>)</a:t>
            </a:r>
          </a:p>
          <a:p>
            <a:pPr rtl="0"/>
            <a:endParaRPr lang="tr-TR" dirty="0">
              <a:effectLst/>
            </a:endParaRPr>
          </a:p>
          <a:p>
            <a:pPr rtl="0"/>
            <a:r>
              <a:rPr lang="tr-TR" dirty="0">
                <a:effectLst/>
              </a:rPr>
              <a:t>Kişiselleştirilmiş Hizmet</a:t>
            </a:r>
          </a:p>
          <a:p>
            <a:pPr rtl="0"/>
            <a:r>
              <a:rPr lang="tr-TR" dirty="0">
                <a:effectLst/>
              </a:rPr>
              <a:t>Kişiselleştirilmiş pazarlama stratejilerinde ve uygulamalarında üretken yapay zekâ, etkin bir şekilde geniş kitlelerin kullanımına olanak sağlayabilecek. Bu sayede perakendeciler, yüzlerce kişiye ulaşmasını hedefledikleri e-posta kampanyalarında, tüketicilerin geçmiş tercihlerini göz önünde bulundurarak mesajın kişiselleştirilmesini sağlayabilecek.</a:t>
            </a:r>
          </a:p>
          <a:p>
            <a:pPr rtl="0"/>
            <a:endParaRPr lang="tr-TR" dirty="0">
              <a:effectLst/>
            </a:endParaRPr>
          </a:p>
          <a:p>
            <a:pPr rtl="0"/>
            <a:r>
              <a:rPr lang="tr-TR" dirty="0">
                <a:effectLst/>
              </a:rPr>
              <a:t>Örneğin, perakende şirketlerinden Walmart4; üretken yapay zekâ aracılığıyla, online alışveriş sırasında müşterilerinin geçmiş verilerine dayanarak kişiselleştirilmiş ürün önerilerinde bulunuyor. Şirket bu yöntemle, müşterilerinin alışveriş deneyimini geliştirerek satışlarını artırmayı hedefliyor.</a:t>
            </a:r>
          </a:p>
          <a:p>
            <a:pPr rtl="0"/>
            <a:r>
              <a:rPr lang="tr-TR" dirty="0">
                <a:effectLst/>
              </a:rPr>
              <a:t> </a:t>
            </a:r>
          </a:p>
          <a:p>
            <a:pPr rtl="0"/>
            <a:r>
              <a:rPr lang="tr-TR" dirty="0">
                <a:effectLst/>
              </a:rPr>
              <a:t> Carrefour5 da “Hopla” isimli üretken yapay zekâ tabanlı alışveriş asistanı yardımıyla, müşterilerinin bütçelerine ve tercihlerine göre alışveriş sürecini kolaylaştırmayı ve müşteri deneyimini geliştirmeyi hedefliyor.</a:t>
            </a:r>
          </a:p>
          <a:p>
            <a:pPr rtl="0"/>
            <a:r>
              <a:rPr lang="tr-TR" dirty="0">
                <a:effectLst/>
              </a:rPr>
              <a:t> </a:t>
            </a:r>
          </a:p>
          <a:p>
            <a:pPr rtl="0"/>
            <a:r>
              <a:rPr lang="tr-TR" dirty="0">
                <a:effectLst/>
              </a:rPr>
              <a:t>Levi’s13, yapay zekâ tabanlı modeller aracılığıyla, online alışverişler sırasında kişiselleştirmeyi ve çeşitliliği artırmayı hedefliyor. Şirket, bu uygulamayla ürünlerini farklı vücut tipi, yaş ve cinsiyetteki modeller aracılığıyla müşterilerine sunarak müşteri deneyimini geliştirmeyi planlıyor.</a:t>
            </a:r>
          </a:p>
          <a:p>
            <a:pPr rtl="0"/>
            <a:endParaRPr lang="tr-TR" dirty="0">
              <a:effectLst/>
            </a:endParaRPr>
          </a:p>
          <a:p>
            <a:pPr rtl="0"/>
            <a:r>
              <a:rPr lang="tr-TR" dirty="0">
                <a:effectLst/>
              </a:rPr>
              <a:t>Müşteri hizmetleri - </a:t>
            </a:r>
            <a:r>
              <a:rPr lang="tr-TR" dirty="0" err="1">
                <a:effectLst/>
              </a:rPr>
              <a:t>chatbotlar</a:t>
            </a:r>
            <a:r>
              <a:rPr lang="tr-TR" dirty="0">
                <a:effectLst/>
              </a:rPr>
              <a:t>(iş bankası genel müdürü örneğin en büyük potansiyeli burada gördüğünü söylüyor..), siz müşteri hizmetleri ile konuşuyorsunuz bu esnada sizin söyledikleriniz bir taraftan dil modeline giderken sizin karşınızda konuştuğunuz müşteri hizmetlisine direkt olarak olası cevaplar dönüyor</a:t>
            </a:r>
          </a:p>
          <a:p>
            <a:pPr rtl="0"/>
            <a:r>
              <a:rPr lang="tr-TR" dirty="0">
                <a:effectLst/>
              </a:rPr>
              <a:t> </a:t>
            </a:r>
          </a:p>
          <a:p>
            <a:pPr rtl="0"/>
            <a:r>
              <a:rPr lang="tr-TR" dirty="0">
                <a:effectLst/>
              </a:rPr>
              <a:t>Mühendislik/Kodlama/Analiz – </a:t>
            </a:r>
            <a:r>
              <a:rPr lang="tr-TR" dirty="0" err="1">
                <a:effectLst/>
              </a:rPr>
              <a:t>fabric</a:t>
            </a:r>
            <a:r>
              <a:rPr lang="tr-TR" dirty="0">
                <a:effectLst/>
              </a:rPr>
              <a:t>, copilot vs..</a:t>
            </a:r>
          </a:p>
          <a:p>
            <a:pPr rtl="0"/>
            <a:endParaRPr lang="tr-TR" dirty="0">
              <a:effectLst/>
            </a:endParaRPr>
          </a:p>
          <a:p>
            <a:pPr rtl="0"/>
            <a:r>
              <a:rPr lang="tr-TR" dirty="0">
                <a:effectLst/>
              </a:rPr>
              <a:t>Tasarım- burada görsel yanına değinmek gerekiyor. </a:t>
            </a:r>
            <a:r>
              <a:rPr lang="tr-TR" dirty="0" err="1">
                <a:effectLst/>
              </a:rPr>
              <a:t>Japonyada</a:t>
            </a:r>
            <a:r>
              <a:rPr lang="tr-TR" dirty="0">
                <a:effectLst/>
              </a:rPr>
              <a:t> inşaat, bizim karikatür için ekibe yazmamız 3 hafta demeleri ancak bizim 5 dk'da yapmamız </a:t>
            </a:r>
            <a:r>
              <a:rPr lang="tr-TR" dirty="0" err="1">
                <a:effectLst/>
              </a:rPr>
              <a:t>vs</a:t>
            </a:r>
            <a:r>
              <a:rPr lang="tr-TR" dirty="0">
                <a:effectLst/>
              </a:rPr>
              <a:t> işleri Arçelik dizayn işleri için kullanıyor. ilk etapta </a:t>
            </a:r>
            <a:r>
              <a:rPr lang="tr-TR" dirty="0" err="1">
                <a:effectLst/>
              </a:rPr>
              <a:t>midjourney’e</a:t>
            </a:r>
            <a:r>
              <a:rPr lang="tr-TR" dirty="0">
                <a:effectLst/>
              </a:rPr>
              <a:t> örneğin kahve makinesi çizdiriyorlarmış ancak daha onların kültürüne uygun olmaları için bu modeli bir kere eğitmişler ve artık daha işe yarar daha onların istediği tarzda tasarımlar ortaya çıkmış. bir tasarımcının aklına gelmeyecek küçük detaylar ortaya çıkmaya başlamış.</a:t>
            </a:r>
          </a:p>
          <a:p>
            <a:pPr rtl="0"/>
            <a:endParaRPr lang="tr-TR" dirty="0">
              <a:effectLst/>
            </a:endParaRPr>
          </a:p>
          <a:p>
            <a:pPr rtl="0"/>
            <a:r>
              <a:rPr lang="tr-TR" dirty="0">
                <a:effectLst/>
              </a:rPr>
              <a:t>Ses Analizi - Meta </a:t>
            </a:r>
            <a:r>
              <a:rPr lang="tr-TR" dirty="0" err="1">
                <a:effectLst/>
              </a:rPr>
              <a:t>Seamless</a:t>
            </a:r>
            <a:r>
              <a:rPr lang="tr-TR" dirty="0">
                <a:effectLst/>
              </a:rPr>
              <a:t> teknolojisi anında çeviri, </a:t>
            </a:r>
            <a:r>
              <a:rPr lang="tr-TR" dirty="0" err="1">
                <a:effectLst/>
              </a:rPr>
              <a:t>text</a:t>
            </a:r>
            <a:r>
              <a:rPr lang="tr-TR" dirty="0">
                <a:effectLst/>
              </a:rPr>
              <a:t> </a:t>
            </a:r>
            <a:r>
              <a:rPr lang="tr-TR" dirty="0" err="1">
                <a:effectLst/>
              </a:rPr>
              <a:t>to</a:t>
            </a:r>
            <a:r>
              <a:rPr lang="tr-TR" dirty="0">
                <a:effectLst/>
              </a:rPr>
              <a:t> </a:t>
            </a:r>
            <a:r>
              <a:rPr lang="tr-TR" dirty="0" err="1">
                <a:effectLst/>
              </a:rPr>
              <a:t>speech</a:t>
            </a:r>
            <a:r>
              <a:rPr lang="tr-TR" dirty="0">
                <a:effectLst/>
              </a:rPr>
              <a:t> veya </a:t>
            </a:r>
            <a:r>
              <a:rPr lang="tr-TR" dirty="0" err="1">
                <a:effectLst/>
              </a:rPr>
              <a:t>speech</a:t>
            </a:r>
            <a:r>
              <a:rPr lang="tr-TR" dirty="0">
                <a:effectLst/>
              </a:rPr>
              <a:t> </a:t>
            </a:r>
            <a:r>
              <a:rPr lang="tr-TR" dirty="0" err="1">
                <a:effectLst/>
              </a:rPr>
              <a:t>to</a:t>
            </a:r>
            <a:r>
              <a:rPr lang="tr-TR" dirty="0">
                <a:effectLst/>
              </a:rPr>
              <a:t> </a:t>
            </a:r>
            <a:r>
              <a:rPr lang="tr-TR" dirty="0" err="1">
                <a:effectLst/>
              </a:rPr>
              <a:t>text</a:t>
            </a:r>
            <a:r>
              <a:rPr lang="tr-TR" dirty="0">
                <a:effectLst/>
              </a:rPr>
              <a:t>. böylece toplantıların özetlenmesi vs.</a:t>
            </a:r>
          </a:p>
          <a:p>
            <a:pPr rtl="0"/>
            <a:endParaRPr lang="tr-TR" dirty="0">
              <a:effectLst/>
            </a:endParaRPr>
          </a:p>
          <a:p>
            <a:pPr rtl="0"/>
            <a:r>
              <a:rPr lang="tr-TR" dirty="0">
                <a:effectLst/>
              </a:rPr>
              <a:t>ÜRETİM- üretimde üretken yapay zeka algoritmaları, üretim programlarını optimize edebilir, prototipler tasarlayabilir ve hatta ekipman bakım ihtiyaçlarını tahmin ederek verimliliğin artmasına ve maliyet tasarrufuna yol açabilir.</a:t>
            </a:r>
          </a:p>
          <a:p>
            <a:pPr rtl="0"/>
            <a:r>
              <a:rPr lang="tr-TR" dirty="0">
                <a:effectLst/>
              </a:rPr>
              <a:t>bir gıda şirketini ziyaret ediyor bir yönetici ve burada tamamen yapay zekanın tarifini formülünü oluşturduğu bir içeceği tadıyor. yorumu ise şu hayatımda hiç böylesini </a:t>
            </a:r>
            <a:r>
              <a:rPr lang="tr-TR" dirty="0" err="1">
                <a:effectLst/>
              </a:rPr>
              <a:t>görmedimm</a:t>
            </a:r>
            <a:r>
              <a:rPr lang="tr-TR" dirty="0">
                <a:effectLst/>
              </a:rPr>
              <a:t>. bildiğiniz gıda keşfi var burada. Girişte olabilir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Buradaki bazı durumlar </a:t>
            </a:r>
            <a:r>
              <a:rPr lang="tr-TR" dirty="0" err="1">
                <a:effectLst/>
              </a:rPr>
              <a:t>karşılaşbileceğiniz</a:t>
            </a:r>
            <a:r>
              <a:rPr lang="tr-TR" dirty="0">
                <a:effectLst/>
              </a:rPr>
              <a:t> zorluklardır.</a:t>
            </a:r>
          </a:p>
          <a:p>
            <a:pPr rtl="0"/>
            <a:endParaRPr lang="tr-TR" dirty="0">
              <a:effectLst/>
            </a:endParaRPr>
          </a:p>
          <a:p>
            <a:pPr rtl="0"/>
            <a:r>
              <a:rPr lang="tr-TR" dirty="0">
                <a:effectLst/>
              </a:rPr>
              <a:t>*Belirsizlik: Açık ve net yönlendirmeler oluşturmak zordur. Bir istem belirsiz veya açık uçluysa yapay zeka, mühendisin amaçladığı gibi olmayan yanıtlar üretebilir.</a:t>
            </a:r>
          </a:p>
          <a:p>
            <a:pPr rtl="0"/>
            <a:r>
              <a:rPr lang="tr-TR" dirty="0">
                <a:effectLst/>
              </a:rPr>
              <a:t>Sınırlı model bilgisi: Dil modellerinde bir bilgi kesintisi vardır ve bu noktadan sonra ortaya çıkan yeni bilgi veya olaylar model tarafından bilinmez. Bu, güncel olmayan veya eksik yanıtlara yol açabilir. İstem mühendislerinin, etkili istemler geliştirebilmek için yapay zeka modelinin iç işleyişini, güçlü ve zayıf yönlerini derinlemesine anlaması gerekir. Bu, sürekli öğrenmeyi ve yapay zekadaki en son araştırma ve gelişmelerden haberdar olmayı gerektirir.</a:t>
            </a:r>
          </a:p>
          <a:p>
            <a:pPr rtl="0"/>
            <a:r>
              <a:rPr lang="tr-TR" dirty="0">
                <a:effectLst/>
              </a:rPr>
              <a:t> </a:t>
            </a:r>
          </a:p>
          <a:p>
            <a:pPr rtl="0"/>
            <a:r>
              <a:rPr lang="tr-TR" dirty="0" err="1">
                <a:effectLst/>
              </a:rPr>
              <a:t>Önyargı:Yapay</a:t>
            </a:r>
            <a:r>
              <a:rPr lang="tr-TR" dirty="0">
                <a:effectLst/>
              </a:rPr>
              <a:t> zeka modelleri yanlışlıkla eğitim verilerinden önyargıları öğrenebilir. kullanırken ön yargılı cevaplar alabiliriz yani. şuan örnek </a:t>
            </a:r>
            <a:r>
              <a:rPr lang="tr-TR" dirty="0" err="1">
                <a:effectLst/>
              </a:rPr>
              <a:t>chatgpt</a:t>
            </a:r>
            <a:r>
              <a:rPr lang="tr-TR" dirty="0">
                <a:effectLst/>
              </a:rPr>
              <a:t> Amerikan ön yargısına sahip.  kültürel, ırksal, cinsiyete dayalı veya başka türlü eğer ki bu noktada biz Türkçe </a:t>
            </a:r>
            <a:r>
              <a:rPr lang="tr-TR" dirty="0" err="1">
                <a:effectLst/>
              </a:rPr>
              <a:t>llm</a:t>
            </a:r>
            <a:r>
              <a:rPr lang="tr-TR" dirty="0">
                <a:effectLst/>
              </a:rPr>
              <a:t> geliştiremezsek ilerleyen dönemde </a:t>
            </a:r>
            <a:r>
              <a:rPr lang="tr-TR" dirty="0" err="1">
                <a:effectLst/>
              </a:rPr>
              <a:t>üyz</a:t>
            </a:r>
            <a:r>
              <a:rPr lang="tr-TR" dirty="0">
                <a:effectLst/>
              </a:rPr>
              <a:t> </a:t>
            </a:r>
            <a:r>
              <a:rPr lang="tr-TR" dirty="0" err="1">
                <a:effectLst/>
              </a:rPr>
              <a:t>toolları</a:t>
            </a:r>
            <a:r>
              <a:rPr lang="tr-TR" dirty="0">
                <a:effectLst/>
              </a:rPr>
              <a:t> iyiden iyiye internet gibi hayatımıza girdiğinde nesillerimiz bu önyargılarla hayata başlayabilir. o kadar hacimli veri içerisinde önyargıların belirlenmesi ve düzeltilmesi çok zordur.</a:t>
            </a:r>
          </a:p>
          <a:p>
            <a:pPr rtl="0"/>
            <a:endParaRPr lang="tr-TR" dirty="0">
              <a:effectLst/>
            </a:endParaRPr>
          </a:p>
          <a:p>
            <a:pPr rtl="0"/>
            <a:r>
              <a:rPr lang="tr-TR" dirty="0">
                <a:effectLst/>
              </a:rPr>
              <a:t>*Modelin öngörülemezliği: Yapay zeka modelleri bazen beklenmedik veya konu dışı yanıtlar üretebilir; bu da belirli sonuçlar arayan hızlı mühendisler için sinir bozucu olabilir.</a:t>
            </a:r>
          </a:p>
          <a:p>
            <a:pPr rtl="0"/>
            <a:r>
              <a:rPr lang="tr-TR" dirty="0">
                <a:effectLst/>
              </a:rPr>
              <a:t>Uzunluk ve ayrıntı: Kısalık ve kapsamlılık arasında doğru dengeyi kurmak zor olabilir. Kullanıcıların bunaltılmasını önlemek için bir istemin kısa ve öz olması gerekebilir, ancak aynı zamanda yapay zekayı istenen yanıta yönlendirecek kadar ayrıntılı olması da gerekebilir.</a:t>
            </a:r>
          </a:p>
          <a:p>
            <a:pPr rtl="0"/>
            <a:r>
              <a:rPr lang="tr-TR" dirty="0">
                <a:effectLst/>
              </a:rPr>
              <a:t> </a:t>
            </a:r>
          </a:p>
          <a:p>
            <a:pPr rtl="0"/>
            <a:r>
              <a:rPr lang="tr-TR" dirty="0">
                <a:effectLst/>
              </a:rPr>
              <a:t>Etik hususlar: yapay zeka tarafından oluşturulan içeriği çevreleyen gizlilik endişeleri, yanlış bilgilendirme ve manipülasyon gibi potansiyel etik sorunlara karşı dikkatli olmaları gerekir. </a:t>
            </a:r>
            <a:r>
              <a:rPr lang="tr-TR" dirty="0" err="1">
                <a:effectLst/>
              </a:rPr>
              <a:t>deepfake</a:t>
            </a:r>
            <a:r>
              <a:rPr lang="tr-TR" dirty="0">
                <a:effectLst/>
              </a:rPr>
              <a:t>, 25 milyon dolar bir banka çalışanının vermesi vs.. bunun çözümü olarak Tespit Algoritmaları ve filigran ekleme gibi şeylere çalışılıyor</a:t>
            </a:r>
          </a:p>
          <a:p>
            <a:pPr rtl="0"/>
            <a:r>
              <a:rPr lang="tr-TR" dirty="0">
                <a:effectLst/>
              </a:rPr>
              <a:t>işte ünlülerin seslerini alıyorlar şarkı söylettiriyorlar vs. Araştırmacılar, altı saat içinde 40.000 yeni potansiyel kimyasal silah önermek için yapay zekayı kullandı . Kötü bir aktörün benzer bir şey yapması durumunda başkalarını zarar görme potansiyeli konusunda uyarmak için bulgularını paylaştılar. araştırmacılar aşı bulmak için yapay zekayı kullanıyordu ancak bunun yerine virüs yaratabileceklerini fark ettiler.</a:t>
            </a:r>
          </a:p>
          <a:p>
            <a:pPr rtl="0"/>
            <a:endParaRPr lang="tr-TR" dirty="0">
              <a:effectLst/>
            </a:endParaRPr>
          </a:p>
          <a:p>
            <a:pPr rtl="0"/>
            <a:r>
              <a:rPr lang="tr-TR" dirty="0">
                <a:effectLst/>
              </a:rPr>
              <a:t>*Değerlendirme ve ölçümler: İstemlerin kalitesini ve yapay zekanın yanıtlarını değerlendirmek için nesnel ölçümler oluşturmak zor olabilir. Mühendisler performansı değerlendirirken uygunluk, tutarlılık ve bilgilendiricilik gibi faktörleri dengelemelidir.</a:t>
            </a:r>
          </a:p>
          <a:p>
            <a:pPr rtl="0"/>
            <a:endParaRPr lang="tr-TR" dirty="0">
              <a:effectLst/>
            </a:endParaRPr>
          </a:p>
          <a:p>
            <a:pPr rtl="0"/>
            <a:r>
              <a:rPr lang="tr-TR" dirty="0">
                <a:effectLst/>
              </a:rPr>
              <a:t>Uç durumların ele alınması: Hızlı mühendislerin yapay zeka tarafından oluşturulan uygunsuz veya zararlı içeriğe yol açabilecek uç durumları dikkate alması ve ele alması önemlidir. Bu, hem yapay zeka modelinin hem de belirli istemlerle ilişkili potansiyel risklerin derinlemesine anlaşılmasını gerektirir.</a:t>
            </a:r>
          </a:p>
          <a:p>
            <a:pPr rtl="0"/>
            <a:endParaRPr lang="tr-TR" dirty="0">
              <a:effectLst/>
            </a:endParaRPr>
          </a:p>
          <a:p>
            <a:pPr rtl="0"/>
            <a:r>
              <a:rPr lang="tr-TR" dirty="0">
                <a:effectLst/>
              </a:rPr>
              <a:t>kaynak yetersizliği – </a:t>
            </a:r>
            <a:r>
              <a:rPr lang="tr-TR" dirty="0" err="1">
                <a:effectLst/>
              </a:rPr>
              <a:t>gpu</a:t>
            </a:r>
            <a:r>
              <a:rPr lang="tr-TR" dirty="0">
                <a:effectLst/>
              </a:rPr>
              <a:t> ve elektrik. tükettiği enerji çok fazla. bu ne kadar sürdürülebilir? Bu kısıttan ve ihtiyaçtan dolayı da zaten bahsettik </a:t>
            </a:r>
            <a:r>
              <a:rPr lang="tr-TR" dirty="0" err="1">
                <a:effectLst/>
              </a:rPr>
              <a:t>nvidia’nın</a:t>
            </a:r>
            <a:r>
              <a:rPr lang="tr-TR" dirty="0">
                <a:effectLst/>
              </a:rPr>
              <a:t> hisseleri sürekli artıyor.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Copilot</a:t>
            </a:r>
          </a:p>
          <a:p>
            <a:r>
              <a:rPr lang="en-US" dirty="0" err="1"/>
              <a:t>huggingface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McKinsey'e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a:t>
            </a:r>
            <a:r>
              <a:rPr lang="tr-TR" dirty="0">
                <a:effectLst/>
              </a:rPr>
              <a:t> </a:t>
            </a:r>
            <a:r>
              <a:rPr lang="tr-TR" dirty="0" err="1">
                <a:effectLst/>
              </a:rPr>
              <a: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a:t>
            </a:r>
            <a:r>
              <a:rPr lang="tr-TR" dirty="0">
                <a:effectLst/>
              </a:rPr>
              <a:t> </a:t>
            </a:r>
            <a:r>
              <a:rPr lang="tr-TR" dirty="0" err="1">
                <a:effectLst/>
              </a:rPr>
              <a:t>engineering.Prompt</a:t>
            </a:r>
            <a:r>
              <a:rPr lang="tr-TR" dirty="0">
                <a:effectLst/>
              </a:rPr>
              <a:t> </a:t>
            </a:r>
            <a:r>
              <a:rPr lang="tr-TR" dirty="0" err="1">
                <a:effectLst/>
              </a:rPr>
              <a:t>engineering</a:t>
            </a:r>
            <a:r>
              <a:rPr lang="tr-TR" dirty="0">
                <a:effectLst/>
              </a:rPr>
              <a:t> dediğimiz kavram üretken modellerde, istenen çıktıları oluşturmak amacıyla yapay zeka modellerini yönlendirmek için etkili istemler oluşturmaktır. Şöyle düşünün bir ürününüz var. Ve bu ürünün içerisine </a:t>
            </a:r>
            <a:r>
              <a:rPr lang="tr-TR" dirty="0" err="1">
                <a:effectLst/>
              </a:rPr>
              <a:t>chatgpt</a:t>
            </a:r>
            <a:r>
              <a:rPr lang="tr-TR" dirty="0">
                <a:effectLst/>
              </a:rPr>
              <a:t> entegre etmek istiyorsunuz. Bu </a:t>
            </a:r>
            <a:r>
              <a:rPr lang="tr-TR" dirty="0" err="1">
                <a:effectLst/>
              </a:rPr>
              <a:t>chatgpt’yi</a:t>
            </a:r>
            <a:r>
              <a:rPr lang="tr-TR" dirty="0">
                <a:effectLst/>
              </a:rPr>
              <a:t> olduğu gibi ürün içerisine koyarsanız ürünün amacı dışına çıkabilir yapısı itibariyle bu bir üretken model, </a:t>
            </a:r>
            <a:r>
              <a:rPr lang="tr-TR" dirty="0" err="1">
                <a:effectLst/>
              </a:rPr>
              <a:t>sallamasyonlara</a:t>
            </a:r>
            <a:r>
              <a:rPr lang="tr-TR" dirty="0">
                <a:effectLst/>
              </a:rPr>
              <a:t> açık halüsinasyona açık. Tam bu noktada </a:t>
            </a:r>
            <a:r>
              <a:rPr lang="tr-TR" dirty="0" err="1">
                <a:effectLst/>
              </a:rPr>
              <a:t>prompt</a:t>
            </a:r>
            <a:r>
              <a:rPr lang="tr-TR" dirty="0">
                <a:effectLst/>
              </a:rPr>
              <a:t> </a:t>
            </a:r>
            <a:r>
              <a:rPr lang="tr-TR" dirty="0" err="1">
                <a:effectLst/>
              </a:rPr>
              <a:t>engineer</a:t>
            </a:r>
            <a:r>
              <a:rPr lang="tr-TR" dirty="0">
                <a:effectLst/>
              </a:rPr>
              <a:t> devreye girer ve ayarlayacağı </a:t>
            </a:r>
            <a:r>
              <a:rPr lang="tr-TR" dirty="0" err="1">
                <a:effectLst/>
              </a:rPr>
              <a:t>promptlar</a:t>
            </a:r>
            <a:r>
              <a:rPr lang="tr-TR" dirty="0">
                <a:effectLst/>
              </a:rPr>
              <a:t> ile </a:t>
            </a:r>
            <a:r>
              <a:rPr lang="tr-TR" dirty="0" err="1">
                <a:effectLst/>
              </a:rPr>
              <a:t>chatgpt’yi</a:t>
            </a:r>
            <a:r>
              <a:rPr lang="tr-TR" dirty="0">
                <a:effectLst/>
              </a:rPr>
              <a:t> </a:t>
            </a:r>
            <a:r>
              <a:rPr lang="tr-TR" dirty="0" err="1">
                <a:effectLst/>
              </a:rPr>
              <a:t>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a:t>
            </a:r>
            <a:r>
              <a:rPr lang="tr-TR" dirty="0">
                <a:effectLst/>
              </a:rPr>
              <a:t> </a:t>
            </a:r>
            <a:r>
              <a:rPr lang="tr-TR" dirty="0" err="1">
                <a:effectLst/>
              </a:rPr>
              <a:t>promptunu</a:t>
            </a:r>
            <a:r>
              <a:rPr lang="tr-TR" dirty="0">
                <a:effectLst/>
              </a:rPr>
              <a:t> herhalde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bu </a:t>
            </a:r>
            <a:r>
              <a:rPr lang="tr-TR" dirty="0" err="1">
                <a:effectLst/>
              </a:rPr>
              <a:t>aitoollarını</a:t>
            </a:r>
            <a:r>
              <a:rPr lang="tr-TR" dirty="0">
                <a:effectLst/>
              </a:rPr>
              <a:t> bir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a:t>
            </a:r>
            <a:r>
              <a:rPr lang="tr-TR" dirty="0">
                <a:effectLst/>
              </a:rPr>
              <a:t> ister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pPr rtl="0"/>
            <a:r>
              <a:rPr lang="tr-TR" dirty="0">
                <a:effectLst/>
              </a:rPr>
              <a:t> </a:t>
            </a:r>
          </a:p>
          <a:p>
            <a:pPr rtl="0"/>
            <a:r>
              <a:rPr lang="tr-TR" dirty="0">
                <a:effectLst/>
              </a:rPr>
              <a:t>Trendlerden bahsederim en son</a:t>
            </a:r>
          </a:p>
          <a:p>
            <a:pPr rtl="0"/>
            <a:r>
              <a:rPr lang="tr-TR" dirty="0">
                <a:effectLst/>
              </a:rPr>
              <a:t>-</a:t>
            </a:r>
            <a:r>
              <a:rPr lang="tr-TR" dirty="0" err="1">
                <a:effectLst/>
              </a:rPr>
              <a:t>Generative</a:t>
            </a:r>
            <a:r>
              <a:rPr lang="tr-TR" dirty="0">
                <a:effectLst/>
              </a:rPr>
              <a:t> </a:t>
            </a:r>
            <a:r>
              <a:rPr lang="tr-TR" dirty="0" err="1">
                <a:effectLst/>
              </a:rPr>
              <a:t>ai</a:t>
            </a:r>
            <a:endParaRPr lang="tr-TR" dirty="0">
              <a:effectLst/>
            </a:endParaRPr>
          </a:p>
          <a:p>
            <a:pPr rtl="0"/>
            <a:r>
              <a:rPr lang="tr-TR" dirty="0">
                <a:effectLst/>
              </a:rPr>
              <a:t>-</a:t>
            </a:r>
            <a:r>
              <a:rPr lang="tr-TR" dirty="0" err="1">
                <a:effectLst/>
              </a:rPr>
              <a:t>Edge</a:t>
            </a:r>
            <a:r>
              <a:rPr lang="tr-TR" dirty="0">
                <a:effectLst/>
              </a:rPr>
              <a:t> </a:t>
            </a:r>
            <a:r>
              <a:rPr lang="tr-TR" dirty="0" err="1">
                <a:effectLst/>
              </a:rPr>
              <a:t>ai</a:t>
            </a:r>
            <a:endParaRPr lang="tr-TR" dirty="0">
              <a:effectLst/>
            </a:endParaRPr>
          </a:p>
          <a:p>
            <a:pPr rtl="0"/>
            <a:r>
              <a:rPr lang="tr-TR" dirty="0">
                <a:effectLst/>
              </a:rPr>
              <a:t>-</a:t>
            </a:r>
            <a:r>
              <a:rPr lang="tr-TR" dirty="0" err="1">
                <a:effectLst/>
              </a:rPr>
              <a:t>Açıklanabilirai</a:t>
            </a:r>
            <a:endParaRPr lang="tr-TR" dirty="0">
              <a:effectLst/>
            </a:endParaRPr>
          </a:p>
          <a:p>
            <a:pPr rtl="0"/>
            <a:r>
              <a:rPr lang="tr-TR" dirty="0">
                <a:effectLst/>
              </a:rPr>
              <a:t>-</a:t>
            </a:r>
            <a:r>
              <a:rPr lang="tr-TR" dirty="0" err="1">
                <a:effectLst/>
              </a:rPr>
              <a:t>Low</a:t>
            </a:r>
            <a:r>
              <a:rPr lang="tr-TR" dirty="0">
                <a:effectLst/>
              </a:rPr>
              <a:t> </a:t>
            </a:r>
            <a:r>
              <a:rPr lang="tr-TR" dirty="0" err="1">
                <a:effectLst/>
              </a:rPr>
              <a:t>code</a:t>
            </a:r>
            <a:r>
              <a:rPr lang="tr-TR" dirty="0">
                <a:effectLst/>
              </a:rPr>
              <a:t> </a:t>
            </a:r>
            <a:r>
              <a:rPr lang="tr-TR" dirty="0" err="1">
                <a:effectLst/>
              </a:rPr>
              <a:t>ai</a:t>
            </a:r>
            <a:endParaRPr lang="tr-TR" dirty="0">
              <a:effectLst/>
            </a:endParaRPr>
          </a:p>
          <a:p>
            <a:pPr rtl="0"/>
            <a:r>
              <a:rPr lang="tr-TR" dirty="0">
                <a:effectLst/>
              </a:rPr>
              <a:t> </a:t>
            </a:r>
          </a:p>
          <a:p>
            <a:pPr rtl="0"/>
            <a:r>
              <a:rPr lang="tr-TR" dirty="0">
                <a:effectLst/>
              </a:rPr>
              <a:t>**</a:t>
            </a:r>
            <a:r>
              <a:rPr lang="tr-TR" dirty="0" err="1">
                <a:effectLst/>
              </a:rPr>
              <a:t>EdgeAI</a:t>
            </a:r>
            <a:r>
              <a:rPr lang="tr-TR" dirty="0">
                <a:effectLst/>
              </a:rPr>
              <a:t>: </a:t>
            </a:r>
            <a:r>
              <a:rPr lang="tr-TR" dirty="0" err="1">
                <a:effectLst/>
              </a:rPr>
              <a:t>EdgeAI</a:t>
            </a:r>
            <a:r>
              <a:rPr lang="tr-TR" dirty="0">
                <a:effectLst/>
              </a:rPr>
              <a:t>, AI algoritmalarını ve</a:t>
            </a:r>
          </a:p>
          <a:p>
            <a:pPr rtl="0"/>
            <a:r>
              <a:rPr lang="tr-TR" dirty="0">
                <a:effectLst/>
              </a:rPr>
              <a:t>modellerini doğrudan akıllı telefonlar, </a:t>
            </a:r>
            <a:r>
              <a:rPr lang="tr-TR" dirty="0" err="1">
                <a:effectLst/>
              </a:rPr>
              <a:t>IoT</a:t>
            </a:r>
            <a:r>
              <a:rPr lang="tr-TR" dirty="0">
                <a:effectLst/>
              </a:rPr>
              <a:t> cihazları ve sensörler gibi uç cihazlarda çalıştırmayı içerir. Gecikmeyi azaltır ve verilerin daha hızlı ve daha verimli işlenmesini sağlar. </a:t>
            </a:r>
            <a:r>
              <a:rPr lang="tr-TR" dirty="0" err="1">
                <a:effectLst/>
              </a:rPr>
              <a:t>Edge</a:t>
            </a:r>
            <a:r>
              <a:rPr lang="tr-TR" dirty="0">
                <a:effectLst/>
              </a:rPr>
              <a:t> AI, özellikle </a:t>
            </a:r>
            <a:r>
              <a:rPr lang="tr-TR" dirty="0" err="1">
                <a:effectLst/>
              </a:rPr>
              <a:t>IoT</a:t>
            </a:r>
            <a:r>
              <a:rPr lang="tr-TR" dirty="0">
                <a:effectLst/>
              </a:rPr>
              <a:t>(nesnelerin interneti) cihazlarında, akıllı telefonlarda, arabalarda, güvenlik kameralarında, sağlık cihazlarında ve endüstriyel ekipmanlarda kullanılabilir. Bu cihazlar, </a:t>
            </a:r>
            <a:r>
              <a:rPr lang="tr-TR" dirty="0" err="1">
                <a:effectLst/>
              </a:rPr>
              <a:t>Edge</a:t>
            </a:r>
            <a:r>
              <a:rPr lang="tr-TR" dirty="0">
                <a:effectLst/>
              </a:rPr>
              <a:t> AI sayesinde gerçek zamanlı kararlar alabilir, verileri işleyebilir ve daha hızlı bir şekilde yanıt verebilir. Bunun yanı sıra, bulut tabanlı sistemlerden bağımsız olarak çalışması nedeniyle daha güvenli bir seçenek olabilir.</a:t>
            </a:r>
          </a:p>
          <a:p>
            <a:pPr rtl="0"/>
            <a:r>
              <a:rPr lang="tr-TR" dirty="0">
                <a:effectLst/>
              </a:rPr>
              <a:t>Örneğin </a:t>
            </a:r>
            <a:r>
              <a:rPr lang="tr-TR" dirty="0" err="1">
                <a:effectLst/>
              </a:rPr>
              <a:t>federated</a:t>
            </a:r>
            <a:r>
              <a:rPr lang="tr-TR" dirty="0">
                <a:effectLst/>
              </a:rPr>
              <a:t> </a:t>
            </a:r>
            <a:r>
              <a:rPr lang="tr-TR" dirty="0" err="1">
                <a:effectLst/>
              </a:rPr>
              <a:t>learning</a:t>
            </a:r>
            <a:r>
              <a:rPr lang="tr-TR" dirty="0">
                <a:effectLst/>
              </a:rPr>
              <a:t>, </a:t>
            </a:r>
            <a:r>
              <a:rPr lang="tr-TR" dirty="0" err="1">
                <a:effectLst/>
              </a:rPr>
              <a:t>small</a:t>
            </a:r>
            <a:r>
              <a:rPr lang="tr-TR" dirty="0">
                <a:effectLst/>
              </a:rPr>
              <a:t> </a:t>
            </a:r>
            <a:r>
              <a:rPr lang="tr-TR" dirty="0" err="1">
                <a:effectLst/>
              </a:rPr>
              <a:t>language</a:t>
            </a:r>
            <a:r>
              <a:rPr lang="tr-TR" dirty="0">
                <a:effectLst/>
              </a:rPr>
              <a:t> </a:t>
            </a:r>
            <a:r>
              <a:rPr lang="tr-TR" dirty="0" err="1">
                <a:effectLst/>
              </a:rPr>
              <a:t>models</a:t>
            </a:r>
            <a:r>
              <a:rPr lang="tr-TR" dirty="0">
                <a:effectLst/>
              </a:rPr>
              <a:t> mesela</a:t>
            </a:r>
          </a:p>
          <a:p>
            <a:pPr rtl="0"/>
            <a:r>
              <a:rPr lang="tr-TR" dirty="0">
                <a:effectLst/>
              </a:rPr>
              <a:t> </a:t>
            </a:r>
          </a:p>
          <a:p>
            <a:pPr rtl="0"/>
            <a:r>
              <a:rPr lang="tr-TR" dirty="0">
                <a:effectLst/>
              </a:rPr>
              <a:t>3. Açıklanabilir AI: Açıklanabilir AI (XAI), kararları ve eylemleri için net açıklamalar sağlayabilen şeffaf AI sistemleri oluşturmayı içerir. Bu, AI sistemlerinde güven ve hesap verebilirlik oluşturmak için önemlidir.</a:t>
            </a:r>
          </a:p>
          <a:p>
            <a:pPr rtl="0"/>
            <a:r>
              <a:rPr lang="tr-TR" dirty="0">
                <a:effectLst/>
              </a:rPr>
              <a:t>Açıklanabilir Yapay Zeka (</a:t>
            </a:r>
            <a:r>
              <a:rPr lang="tr-TR" dirty="0" err="1">
                <a:effectLst/>
              </a:rPr>
              <a:t>Explainable</a:t>
            </a:r>
            <a:r>
              <a:rPr lang="tr-TR" dirty="0">
                <a:effectLst/>
              </a:rPr>
              <a:t> AI - XAI), yapay zeka sistemlerinin karar alma süreçlerinin anlaşılabilir olmasını sağlayan bir yaklaşımdır. Bu yaklaşım, özellikle kritik kararlar alan sistemlerde güvenlik, etik ve yasal uygunluk açısından önemlidir.</a:t>
            </a:r>
          </a:p>
          <a:p>
            <a:pPr rtl="0"/>
            <a:r>
              <a:rPr lang="tr-TR" dirty="0">
                <a:effectLst/>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rtl="0"/>
            <a:r>
              <a:rPr lang="tr-TR" dirty="0">
                <a:effectLst/>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rtl="0"/>
            <a:r>
              <a:rPr lang="tr-TR" dirty="0">
                <a:effectLst/>
              </a:rPr>
              <a:t> </a:t>
            </a:r>
          </a:p>
          <a:p>
            <a:pPr rtl="0"/>
            <a:r>
              <a:rPr lang="tr-TR" dirty="0">
                <a:effectLst/>
              </a:rPr>
              <a:t>«Her çıktı için kanıt, destek veya gerekçe»</a:t>
            </a:r>
          </a:p>
          <a:p>
            <a:pPr rtl="0"/>
            <a:r>
              <a:rPr lang="tr-TR" dirty="0">
                <a:effectLst/>
              </a:rPr>
              <a:t>Açıklanabilir AI nasıl çalışır?</a:t>
            </a:r>
          </a:p>
          <a:p>
            <a:pPr rtl="0"/>
            <a:r>
              <a:rPr lang="tr-TR" dirty="0">
                <a:effectLst/>
              </a:rPr>
              <a:t>Açıklanabilir  veriler. (Modeli eğitmek için hangi veriler kullanıldı? Bu veri neden seçildi gibi.)</a:t>
            </a:r>
          </a:p>
          <a:p>
            <a:pPr rtl="0"/>
            <a:r>
              <a:rPr lang="tr-TR" dirty="0">
                <a:effectLst/>
              </a:rPr>
              <a:t>Açıklanabilir tahminler (Belirli bir çıktıya ulaşmak için bir modelin hangi özellikleri etkinleştirildi veya kullanıldı?)</a:t>
            </a:r>
          </a:p>
          <a:p>
            <a:pPr rtl="0"/>
            <a:r>
              <a:rPr lang="tr-TR" dirty="0">
                <a:effectLst/>
              </a:rPr>
              <a:t>Açıklanabilir algoritmalar (modeli oluşturan katmanlar nelerdir bunların tahmine veya çıktıya nasıl etki eder?)</a:t>
            </a:r>
          </a:p>
          <a:p>
            <a:pPr rtl="0"/>
            <a:r>
              <a:rPr lang="tr-TR" dirty="0">
                <a:effectLst/>
              </a:rPr>
              <a:t> </a:t>
            </a:r>
          </a:p>
          <a:p>
            <a:pPr rtl="0"/>
            <a:r>
              <a:rPr lang="tr-TR" dirty="0">
                <a:effectLst/>
              </a:rPr>
              <a:t>4. az kodlu, kodsuz yapay zeka</a:t>
            </a:r>
          </a:p>
          <a:p>
            <a:pPr rtl="0"/>
            <a:r>
              <a:rPr lang="tr-TR" dirty="0" err="1">
                <a:effectLst/>
              </a:rPr>
              <a:t>Low</a:t>
            </a:r>
            <a:r>
              <a:rPr lang="tr-TR" dirty="0">
                <a:effectLst/>
              </a:rPr>
              <a:t> </a:t>
            </a:r>
            <a:r>
              <a:rPr lang="tr-TR" dirty="0" err="1">
                <a:effectLst/>
              </a:rPr>
              <a:t>code</a:t>
            </a:r>
            <a:r>
              <a:rPr lang="tr-TR" dirty="0">
                <a:effectLst/>
              </a:rPr>
              <a:t> AI platformları, önceden tasarlanmış bileşenler veya yapay zeka modelleri gibi hazır bloklar sunarak, kullanıcıların bu bileşenleri bir araya getirerek ve yapılandırarak özelleştirilmiş yapay zeka uygulamaları oluşturmasına olanak sağlar. Bu sayede, geleneksel yapay zeka uygulamalarının geliştirme sürecinde gerekli olan teknik bilgi gereksinimleri azalır ve daha fazla insanın yapay zeka uygulamaları oluşturmasına olanak sağlanır.</a:t>
            </a:r>
          </a:p>
          <a:p>
            <a:pPr rtl="0"/>
            <a:r>
              <a:rPr lang="tr-TR" dirty="0" err="1">
                <a:effectLst/>
              </a:rPr>
              <a:t>Low</a:t>
            </a:r>
            <a:r>
              <a:rPr lang="tr-TR" dirty="0">
                <a:effectLst/>
              </a:rPr>
              <a:t> </a:t>
            </a:r>
            <a:r>
              <a:rPr lang="tr-TR" dirty="0" err="1">
                <a:effectLst/>
              </a:rPr>
              <a:t>code</a:t>
            </a:r>
            <a:r>
              <a:rPr lang="tr-TR" dirty="0">
                <a:effectLst/>
              </a:rPr>
              <a:t> AI platformlarına örnek olarak şunlar verilebilir:</a:t>
            </a:r>
          </a:p>
          <a:p>
            <a:pPr rtl="0"/>
            <a:r>
              <a:rPr lang="tr-TR" dirty="0" err="1">
                <a:effectLst/>
              </a:rPr>
              <a:t>GoogleCloudAutoML</a:t>
            </a:r>
            <a:r>
              <a:rPr lang="tr-TR" dirty="0">
                <a:effectLst/>
              </a:rPr>
              <a:t>: Google </a:t>
            </a:r>
            <a:r>
              <a:rPr lang="tr-TR" dirty="0" err="1">
                <a:effectLst/>
              </a:rPr>
              <a:t>CloudAutoML</a:t>
            </a:r>
            <a:r>
              <a:rPr lang="tr-TR" dirty="0">
                <a:effectLst/>
              </a:rPr>
              <a:t>, yapay zeka modelleri oluşturmak için kullanılabilecek bir dizi araç ve hizmetler sunar. Bu platform, kullanıcıların özelleştirilmiş görüntü, metin ve tablo tabanlı yapay zeka modelleri oluşturmasına olanak tanır.</a:t>
            </a:r>
          </a:p>
          <a:p>
            <a:pPr rtl="0"/>
            <a:r>
              <a:rPr lang="tr-TR" dirty="0" err="1">
                <a:effectLst/>
              </a:rPr>
              <a:t>MicrosoftPowerPlatform</a:t>
            </a:r>
            <a:r>
              <a:rPr lang="tr-TR" dirty="0">
                <a:effectLst/>
              </a:rPr>
              <a:t>: Microsoft </a:t>
            </a:r>
            <a:r>
              <a:rPr lang="tr-TR" dirty="0" err="1">
                <a:effectLst/>
              </a:rPr>
              <a:t>Power</a:t>
            </a:r>
            <a:r>
              <a:rPr lang="tr-TR" dirty="0">
                <a:effectLst/>
              </a:rPr>
              <a:t> Platform, işletmelerin, verilerini analiz etmek, uygulama geliştirmek ve otomasyon işlemlerini yönetmek için kullanabilecekleri bir dizi araç sunar. Bu platform, yapay zeka bileşenleri içeren </a:t>
            </a:r>
            <a:r>
              <a:rPr lang="tr-TR" dirty="0" err="1">
                <a:effectLst/>
              </a:rPr>
              <a:t>PowerApps,PowerBI</a:t>
            </a:r>
            <a:r>
              <a:rPr lang="tr-TR" dirty="0">
                <a:effectLst/>
              </a:rPr>
              <a:t> ve </a:t>
            </a:r>
            <a:r>
              <a:rPr lang="tr-TR" dirty="0" err="1">
                <a:effectLst/>
              </a:rPr>
              <a:t>PowerAutomate</a:t>
            </a:r>
            <a:r>
              <a:rPr lang="tr-TR" dirty="0">
                <a:effectLst/>
              </a:rPr>
              <a:t> araçlarına sahiptir.</a:t>
            </a:r>
          </a:p>
          <a:p>
            <a:pPr rtl="0"/>
            <a:r>
              <a:rPr lang="tr-TR" dirty="0">
                <a:effectLst/>
              </a:rPr>
              <a:t>IBM Watson </a:t>
            </a:r>
            <a:r>
              <a:rPr lang="tr-TR" dirty="0" err="1">
                <a:effectLst/>
              </a:rPr>
              <a:t>Studio</a:t>
            </a:r>
            <a:r>
              <a:rPr lang="tr-TR" dirty="0">
                <a:effectLst/>
              </a:rPr>
              <a:t>: IBM Watson </a:t>
            </a:r>
            <a:r>
              <a:rPr lang="tr-TR" dirty="0" err="1">
                <a:effectLst/>
              </a:rPr>
              <a:t>Studio</a:t>
            </a:r>
            <a:r>
              <a:rPr lang="tr-TR" dirty="0">
                <a:effectLst/>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rtl="0"/>
            <a:r>
              <a:rPr lang="tr-TR" dirty="0" err="1">
                <a:effectLst/>
              </a:rPr>
              <a:t>Hugging</a:t>
            </a:r>
            <a:r>
              <a:rPr lang="tr-TR" dirty="0">
                <a:effectLst/>
              </a:rPr>
              <a:t> </a:t>
            </a:r>
            <a:r>
              <a:rPr lang="tr-TR" dirty="0" err="1">
                <a:effectLst/>
              </a:rPr>
              <a:t>Face</a:t>
            </a:r>
            <a:r>
              <a:rPr lang="tr-TR" dirty="0">
                <a:effectLst/>
              </a:rPr>
              <a:t>: </a:t>
            </a:r>
            <a:r>
              <a:rPr lang="tr-TR" dirty="0" err="1">
                <a:effectLst/>
              </a:rPr>
              <a:t>Hugging</a:t>
            </a:r>
            <a:r>
              <a:rPr lang="tr-TR" dirty="0">
                <a:effectLst/>
              </a:rPr>
              <a:t> </a:t>
            </a:r>
            <a:r>
              <a:rPr lang="tr-TR" dirty="0" err="1">
                <a:effectLst/>
              </a:rPr>
              <a:t>Face</a:t>
            </a:r>
            <a:r>
              <a:rPr lang="tr-TR" dirty="0">
                <a:effectLst/>
              </a:rPr>
              <a:t>, doğal dil işleme modelleri oluşturmak için kullanılan bir platformdur. Bu platform, kullanıcılara önceden eğitilmiş doğal dil işleme modelleri sunar ve kullanıcıların kendi özelleştirilmiş modellerini oluşturmalarına olanak tanır.</a:t>
            </a:r>
          </a:p>
          <a:p>
            <a:pPr rtl="0"/>
            <a:r>
              <a:rPr lang="tr-TR" dirty="0" err="1">
                <a:effectLst/>
              </a:rPr>
              <a:t>DataRobot</a:t>
            </a:r>
            <a:r>
              <a:rPr lang="tr-TR" dirty="0">
                <a:effectLst/>
              </a:rPr>
              <a:t>: </a:t>
            </a:r>
            <a:r>
              <a:rPr lang="tr-TR" dirty="0" err="1">
                <a:effectLst/>
              </a:rPr>
              <a:t>DataRobot</a:t>
            </a:r>
            <a:r>
              <a:rPr lang="tr-TR" dirty="0">
                <a:effectLst/>
              </a:rPr>
              <a:t>, yapay zeka uygulamaları oluşturmak için kullanılabilecek bir dizi araç ve hizmetler sunar. Bu platform, kullanıcıların özelleştirilmiş yapay zeka modelleri oluşturmalarına olanak tanır ve görsel arayüzü</a:t>
            </a:r>
          </a:p>
          <a:p>
            <a:pPr rtl="0"/>
            <a:r>
              <a:rPr lang="tr-TR" dirty="0">
                <a:effectLst/>
              </a:rPr>
              <a:t> sayesinde kod yazma gereksinimini azaltır.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ben size </a:t>
            </a:r>
            <a:r>
              <a:rPr lang="en-US" dirty="0" err="1"/>
              <a:t>teknik</a:t>
            </a:r>
            <a:r>
              <a:rPr lang="en-US" dirty="0"/>
              <a:t> vs </a:t>
            </a:r>
            <a:r>
              <a:rPr lang="en-US" dirty="0" err="1"/>
              <a:t>değil</a:t>
            </a:r>
            <a:r>
              <a:rPr lang="en-US" dirty="0"/>
              <a:t> de biz </a:t>
            </a:r>
            <a:r>
              <a:rPr lang="en-US" dirty="0" err="1"/>
              <a:t>sektörde</a:t>
            </a:r>
            <a:r>
              <a:rPr lang="en-US" dirty="0"/>
              <a:t> ne </a:t>
            </a:r>
            <a:r>
              <a:rPr lang="en-US" dirty="0" err="1"/>
              <a:t>yapıyoruz</a:t>
            </a:r>
            <a:r>
              <a:rPr lang="en-US" dirty="0"/>
              <a:t> </a:t>
            </a:r>
            <a:r>
              <a:rPr lang="en-US" dirty="0" err="1"/>
              <a:t>geleceğe</a:t>
            </a:r>
            <a:r>
              <a:rPr lang="en-US" dirty="0"/>
              <a:t> </a:t>
            </a:r>
            <a:r>
              <a:rPr lang="en-US" dirty="0" err="1"/>
              <a:t>nasıl</a:t>
            </a:r>
            <a:r>
              <a:rPr lang="en-US" dirty="0"/>
              <a:t> </a:t>
            </a:r>
            <a:r>
              <a:rPr lang="en-US" dirty="0" err="1"/>
              <a:t>bakmalıyız</a:t>
            </a:r>
            <a:r>
              <a:rPr lang="en-US" dirty="0"/>
              <a:t> </a:t>
            </a:r>
            <a:r>
              <a:rPr lang="en-US" dirty="0" err="1"/>
              <a:t>onu</a:t>
            </a:r>
            <a:r>
              <a:rPr lang="en-US" dirty="0"/>
              <a:t> </a:t>
            </a:r>
            <a:r>
              <a:rPr lang="en-US" dirty="0" err="1"/>
              <a:t>aktarmak</a:t>
            </a:r>
            <a:r>
              <a:rPr lang="en-US" dirty="0"/>
              <a:t> </a:t>
            </a:r>
            <a:r>
              <a:rPr lang="en-US" dirty="0" err="1"/>
              <a:t>istiyorum</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McKinsey'e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promptengineering.Promptengineeringdediğimiz</a:t>
            </a:r>
            <a:r>
              <a:rPr lang="tr-TR" dirty="0">
                <a:effectLst/>
              </a:rPr>
              <a:t> kavram üretken modellerde, istenen çıktıları oluşturmak amacıyla yapay zeka modellerini yönlendirmek için etkili istemler oluşturmaktır. Şöyle düşünün bir ürününüz var. Ve bu ürünün içerisine </a:t>
            </a:r>
            <a:r>
              <a:rPr lang="tr-TR" dirty="0" err="1">
                <a:effectLst/>
              </a:rPr>
              <a:t>chatgptentegre</a:t>
            </a:r>
            <a:r>
              <a:rPr lang="tr-TR" dirty="0">
                <a:effectLst/>
              </a:rPr>
              <a:t> etmek istiyorsunuz. Bu </a:t>
            </a:r>
            <a:r>
              <a:rPr lang="tr-TR" dirty="0" err="1">
                <a:effectLst/>
              </a:rPr>
              <a:t>chatgpt’yiolduğu</a:t>
            </a:r>
            <a:r>
              <a:rPr lang="tr-TR" dirty="0">
                <a:effectLst/>
              </a:rPr>
              <a:t> gibi ürün içerisine </a:t>
            </a:r>
            <a:r>
              <a:rPr lang="tr-TR" dirty="0" err="1">
                <a:effectLst/>
              </a:rPr>
              <a:t>koyarsanızürünün</a:t>
            </a:r>
            <a:r>
              <a:rPr lang="tr-TR" dirty="0">
                <a:effectLst/>
              </a:rPr>
              <a:t> amacı dışına çıkabilir yapısı itibariyle bu bir üretken model, </a:t>
            </a:r>
            <a:r>
              <a:rPr lang="tr-TR" dirty="0" err="1">
                <a:effectLst/>
              </a:rPr>
              <a:t>sallamasyonlaraaçık</a:t>
            </a:r>
            <a:r>
              <a:rPr lang="tr-TR" dirty="0">
                <a:effectLst/>
              </a:rPr>
              <a:t> halüsinasyona açık. Tam bu </a:t>
            </a:r>
            <a:r>
              <a:rPr lang="tr-TR" dirty="0" err="1">
                <a:effectLst/>
              </a:rPr>
              <a:t>noktadapromptengineerdevreye</a:t>
            </a:r>
            <a:r>
              <a:rPr lang="tr-TR" dirty="0">
                <a:effectLst/>
              </a:rPr>
              <a:t> girer ve ayarlayacağı </a:t>
            </a:r>
            <a:r>
              <a:rPr lang="tr-TR" dirty="0" err="1">
                <a:effectLst/>
              </a:rPr>
              <a:t>promptlarile</a:t>
            </a:r>
            <a:r>
              <a:rPr lang="tr-TR" dirty="0">
                <a:effectLst/>
              </a:rPr>
              <a:t> </a:t>
            </a:r>
            <a:r>
              <a:rPr lang="tr-TR" dirty="0" err="1">
                <a:effectLst/>
              </a:rPr>
              <a:t>chatgpt’yipromptlarıile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systempromptunuherhalde</a:t>
            </a:r>
            <a:r>
              <a:rPr lang="tr-TR" dirty="0">
                <a:effectLst/>
              </a:rPr>
              <a:t>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a:t>
            </a:r>
            <a:r>
              <a:rPr lang="tr-TR" dirty="0" err="1">
                <a:effectLst/>
              </a:rPr>
              <a:t>buaitoollarınıbir</a:t>
            </a:r>
            <a:r>
              <a:rPr lang="tr-TR" dirty="0">
                <a:effectLst/>
              </a:rPr>
              <a:t>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networkcüister</a:t>
            </a:r>
            <a:r>
              <a:rPr lang="tr-TR" dirty="0">
                <a:effectLst/>
              </a:rPr>
              <a:t>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pPr rtl="0"/>
            <a:r>
              <a:rPr lang="tr-TR" dirty="0">
                <a:effectLst/>
              </a:rPr>
              <a:t> </a:t>
            </a:r>
          </a:p>
          <a:p>
            <a:pPr rtl="0"/>
            <a:r>
              <a:rPr lang="tr-TR" dirty="0">
                <a:effectLst/>
              </a:rPr>
              <a:t>Trendlerden bahsederim en son</a:t>
            </a:r>
          </a:p>
          <a:p>
            <a:pPr rtl="0"/>
            <a:r>
              <a:rPr lang="tr-TR" dirty="0">
                <a:effectLst/>
              </a:rPr>
              <a:t>-</a:t>
            </a:r>
            <a:r>
              <a:rPr lang="tr-TR" dirty="0" err="1">
                <a:effectLst/>
              </a:rPr>
              <a:t>Generative</a:t>
            </a:r>
            <a:r>
              <a:rPr lang="tr-TR" dirty="0">
                <a:effectLst/>
              </a:rPr>
              <a:t> </a:t>
            </a:r>
            <a:r>
              <a:rPr lang="tr-TR" dirty="0" err="1">
                <a:effectLst/>
              </a:rPr>
              <a:t>ai</a:t>
            </a:r>
            <a:endParaRPr lang="tr-TR" dirty="0">
              <a:effectLst/>
            </a:endParaRPr>
          </a:p>
          <a:p>
            <a:pPr rtl="0"/>
            <a:r>
              <a:rPr lang="tr-TR" dirty="0">
                <a:effectLst/>
              </a:rPr>
              <a:t>-</a:t>
            </a:r>
            <a:r>
              <a:rPr lang="tr-TR" dirty="0" err="1">
                <a:effectLst/>
              </a:rPr>
              <a:t>Edge</a:t>
            </a:r>
            <a:r>
              <a:rPr lang="tr-TR" dirty="0">
                <a:effectLst/>
              </a:rPr>
              <a:t> </a:t>
            </a:r>
            <a:r>
              <a:rPr lang="tr-TR" dirty="0" err="1">
                <a:effectLst/>
              </a:rPr>
              <a:t>ai</a:t>
            </a:r>
            <a:endParaRPr lang="tr-TR" dirty="0">
              <a:effectLst/>
            </a:endParaRPr>
          </a:p>
          <a:p>
            <a:pPr rtl="0"/>
            <a:r>
              <a:rPr lang="tr-TR" dirty="0">
                <a:effectLst/>
              </a:rPr>
              <a:t>-</a:t>
            </a:r>
            <a:r>
              <a:rPr lang="tr-TR" dirty="0" err="1">
                <a:effectLst/>
              </a:rPr>
              <a:t>Açıklanabilirai</a:t>
            </a:r>
            <a:endParaRPr lang="tr-TR" dirty="0">
              <a:effectLst/>
            </a:endParaRPr>
          </a:p>
          <a:p>
            <a:pPr rtl="0"/>
            <a:r>
              <a:rPr lang="tr-TR" dirty="0">
                <a:effectLst/>
              </a:rPr>
              <a:t>-</a:t>
            </a:r>
            <a:r>
              <a:rPr lang="tr-TR" dirty="0" err="1">
                <a:effectLst/>
              </a:rPr>
              <a:t>Low</a:t>
            </a:r>
            <a:r>
              <a:rPr lang="tr-TR" dirty="0">
                <a:effectLst/>
              </a:rPr>
              <a:t> </a:t>
            </a:r>
            <a:r>
              <a:rPr lang="tr-TR" dirty="0" err="1">
                <a:effectLst/>
              </a:rPr>
              <a:t>code</a:t>
            </a:r>
            <a:r>
              <a:rPr lang="tr-TR" dirty="0">
                <a:effectLst/>
              </a:rPr>
              <a:t> </a:t>
            </a:r>
            <a:r>
              <a:rPr lang="tr-TR" dirty="0" err="1">
                <a:effectLst/>
              </a:rPr>
              <a:t>ai</a:t>
            </a:r>
            <a:endParaRPr lang="tr-TR" dirty="0">
              <a:effectLst/>
            </a:endParaRPr>
          </a:p>
          <a:p>
            <a:pPr rtl="0"/>
            <a:r>
              <a:rPr lang="tr-TR" dirty="0">
                <a:effectLst/>
              </a:rPr>
              <a:t> </a:t>
            </a:r>
          </a:p>
          <a:p>
            <a:pPr rtl="0"/>
            <a:r>
              <a:rPr lang="tr-TR" dirty="0">
                <a:effectLst/>
              </a:rPr>
              <a:t>**</a:t>
            </a:r>
            <a:r>
              <a:rPr lang="tr-TR" dirty="0" err="1">
                <a:effectLst/>
              </a:rPr>
              <a:t>EdgeAI</a:t>
            </a:r>
            <a:r>
              <a:rPr lang="tr-TR" dirty="0">
                <a:effectLst/>
              </a:rPr>
              <a:t>: </a:t>
            </a:r>
            <a:r>
              <a:rPr lang="tr-TR" dirty="0" err="1">
                <a:effectLst/>
              </a:rPr>
              <a:t>EdgeAI</a:t>
            </a:r>
            <a:r>
              <a:rPr lang="tr-TR" dirty="0">
                <a:effectLst/>
              </a:rPr>
              <a:t>, AI algoritmalarını ve</a:t>
            </a:r>
          </a:p>
          <a:p>
            <a:pPr rtl="0"/>
            <a:r>
              <a:rPr lang="tr-TR" dirty="0">
                <a:effectLst/>
              </a:rPr>
              <a:t>modellerini doğrudan akıllı telefonlar, </a:t>
            </a:r>
            <a:r>
              <a:rPr lang="tr-TR" dirty="0" err="1">
                <a:effectLst/>
              </a:rPr>
              <a:t>IoT</a:t>
            </a:r>
            <a:r>
              <a:rPr lang="tr-TR" dirty="0">
                <a:effectLst/>
              </a:rPr>
              <a:t> cihazları ve sensörler gibi uç cihazlarda çalıştırmayı içerir. Gecikmeyi azaltır ve verilerin daha hızlı ve daha verimli işlenmesini sağlar. </a:t>
            </a:r>
            <a:r>
              <a:rPr lang="tr-TR" dirty="0" err="1">
                <a:effectLst/>
              </a:rPr>
              <a:t>Edge</a:t>
            </a:r>
            <a:r>
              <a:rPr lang="tr-TR" dirty="0">
                <a:effectLst/>
              </a:rPr>
              <a:t> AI, özellikle </a:t>
            </a:r>
            <a:r>
              <a:rPr lang="tr-TR" dirty="0" err="1">
                <a:effectLst/>
              </a:rPr>
              <a:t>IoT</a:t>
            </a:r>
            <a:r>
              <a:rPr lang="tr-TR" dirty="0">
                <a:effectLst/>
              </a:rPr>
              <a:t>(nesnelerin interneti) cihazlarında, akıllı telefonlarda, arabalarda, güvenlik kameralarında, sağlık cihazlarında ve endüstriyel ekipmanlarda kullanılabilir. Bu cihazlar, </a:t>
            </a:r>
            <a:r>
              <a:rPr lang="tr-TR" dirty="0" err="1">
                <a:effectLst/>
              </a:rPr>
              <a:t>Edge</a:t>
            </a:r>
            <a:r>
              <a:rPr lang="tr-TR" dirty="0">
                <a:effectLst/>
              </a:rPr>
              <a:t> AI sayesinde gerçek zamanlı kararlar alabilir, verileri işleyebilir ve daha hızlı bir şekilde yanıt verebilir. Bunun yanı sıra, bulut tabanlı sistemlerden bağımsız olarak çalışması nedeniyle daha güvenli bir seçenek olabilir.</a:t>
            </a:r>
          </a:p>
          <a:p>
            <a:pPr rtl="0"/>
            <a:r>
              <a:rPr lang="tr-TR" dirty="0" err="1">
                <a:effectLst/>
              </a:rPr>
              <a:t>Örneğinfederated</a:t>
            </a:r>
            <a:r>
              <a:rPr lang="tr-TR" dirty="0">
                <a:effectLst/>
              </a:rPr>
              <a:t> </a:t>
            </a:r>
            <a:r>
              <a:rPr lang="tr-TR" dirty="0" err="1">
                <a:effectLst/>
              </a:rPr>
              <a:t>learning</a:t>
            </a:r>
            <a:r>
              <a:rPr lang="tr-TR" dirty="0">
                <a:effectLst/>
              </a:rPr>
              <a:t>, </a:t>
            </a:r>
            <a:r>
              <a:rPr lang="tr-TR" dirty="0" err="1">
                <a:effectLst/>
              </a:rPr>
              <a:t>small</a:t>
            </a:r>
            <a:r>
              <a:rPr lang="tr-TR" dirty="0">
                <a:effectLst/>
              </a:rPr>
              <a:t> </a:t>
            </a:r>
            <a:r>
              <a:rPr lang="tr-TR" dirty="0" err="1">
                <a:effectLst/>
              </a:rPr>
              <a:t>language</a:t>
            </a:r>
            <a:r>
              <a:rPr lang="tr-TR" dirty="0">
                <a:effectLst/>
              </a:rPr>
              <a:t> </a:t>
            </a:r>
            <a:r>
              <a:rPr lang="tr-TR" dirty="0" err="1">
                <a:effectLst/>
              </a:rPr>
              <a:t>models</a:t>
            </a:r>
            <a:r>
              <a:rPr lang="tr-TR" dirty="0">
                <a:effectLst/>
              </a:rPr>
              <a:t> mesela</a:t>
            </a:r>
          </a:p>
          <a:p>
            <a:pPr rtl="0"/>
            <a:r>
              <a:rPr lang="tr-TR" dirty="0">
                <a:effectLst/>
              </a:rPr>
              <a:t> </a:t>
            </a:r>
          </a:p>
          <a:p>
            <a:pPr rtl="0"/>
            <a:r>
              <a:rPr lang="tr-TR" dirty="0">
                <a:effectLst/>
              </a:rPr>
              <a:t>3. Açıklanabilir AI: Açıklanabilir AI (XAI), kararları ve eylemleri için net açıklamalar sağlayabilen şeffaf AI sistemleri oluşturmayı içerir. Bu, AI sistemlerinde güven ve hesap verebilirlik oluşturmak için önemlidir.</a:t>
            </a:r>
          </a:p>
          <a:p>
            <a:pPr rtl="0"/>
            <a:r>
              <a:rPr lang="tr-TR" dirty="0">
                <a:effectLst/>
              </a:rPr>
              <a:t>Açıklanabilir Yapay Zeka (</a:t>
            </a:r>
            <a:r>
              <a:rPr lang="tr-TR" dirty="0" err="1">
                <a:effectLst/>
              </a:rPr>
              <a:t>Explainable</a:t>
            </a:r>
            <a:r>
              <a:rPr lang="tr-TR" dirty="0">
                <a:effectLst/>
              </a:rPr>
              <a:t> AI - XAI), yapay zeka sistemlerinin karar alma süreçlerinin anlaşılabilir olmasını sağlayan bir yaklaşımdır. Bu yaklaşım, özellikle kritik kararlar alan sistemlerde güvenlik, etik ve yasal uygunluk açısından önemlidir.</a:t>
            </a:r>
          </a:p>
          <a:p>
            <a:pPr rtl="0"/>
            <a:r>
              <a:rPr lang="tr-TR" dirty="0">
                <a:effectLst/>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rtl="0"/>
            <a:r>
              <a:rPr lang="tr-TR" dirty="0">
                <a:effectLst/>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rtl="0"/>
            <a:r>
              <a:rPr lang="tr-TR" dirty="0">
                <a:effectLst/>
              </a:rPr>
              <a:t> </a:t>
            </a:r>
          </a:p>
          <a:p>
            <a:pPr rtl="0"/>
            <a:r>
              <a:rPr lang="tr-TR" dirty="0">
                <a:effectLst/>
              </a:rPr>
              <a:t>«Her çıktı için kanıt, destek veya gerekçe»</a:t>
            </a:r>
          </a:p>
          <a:p>
            <a:pPr rtl="0"/>
            <a:r>
              <a:rPr lang="tr-TR" dirty="0">
                <a:effectLst/>
              </a:rPr>
              <a:t>Açıklanabilir AI nasıl çalışır?</a:t>
            </a:r>
          </a:p>
          <a:p>
            <a:pPr rtl="0"/>
            <a:r>
              <a:rPr lang="tr-TR" dirty="0">
                <a:effectLst/>
              </a:rPr>
              <a:t>Açıklanabilir  veriler. (Modeli eğitmek için hangi veriler kullanıldı? Bu veri neden seçildi gibi.)</a:t>
            </a:r>
          </a:p>
          <a:p>
            <a:pPr rtl="0"/>
            <a:r>
              <a:rPr lang="tr-TR" dirty="0">
                <a:effectLst/>
              </a:rPr>
              <a:t>Açıklanabilir tahminler (Belirli bir çıktıya ulaşmak için bir modelin hangi özellikleri etkinleştirildi veya kullanıldı?)</a:t>
            </a:r>
          </a:p>
          <a:p>
            <a:pPr rtl="0"/>
            <a:r>
              <a:rPr lang="tr-TR" dirty="0">
                <a:effectLst/>
              </a:rPr>
              <a:t>Açıklanabilir algoritmalar (modeli oluşturan katmanlar nelerdir bunların tahmine veya çıktıya nasıl etki eder?)</a:t>
            </a:r>
          </a:p>
          <a:p>
            <a:pPr rtl="0"/>
            <a:r>
              <a:rPr lang="tr-TR" dirty="0">
                <a:effectLst/>
              </a:rPr>
              <a:t> </a:t>
            </a:r>
          </a:p>
          <a:p>
            <a:pPr rtl="0"/>
            <a:r>
              <a:rPr lang="tr-TR" dirty="0">
                <a:effectLst/>
              </a:rPr>
              <a:t>4. az kodlu, kodsuz yapay zeka</a:t>
            </a:r>
          </a:p>
          <a:p>
            <a:pPr rtl="0"/>
            <a:r>
              <a:rPr lang="tr-TR" dirty="0" err="1">
                <a:effectLst/>
              </a:rPr>
              <a:t>Low</a:t>
            </a:r>
            <a:r>
              <a:rPr lang="tr-TR" dirty="0">
                <a:effectLst/>
              </a:rPr>
              <a:t> </a:t>
            </a:r>
            <a:r>
              <a:rPr lang="tr-TR" dirty="0" err="1">
                <a:effectLst/>
              </a:rPr>
              <a:t>code</a:t>
            </a:r>
            <a:r>
              <a:rPr lang="tr-TR" dirty="0">
                <a:effectLst/>
              </a:rPr>
              <a:t> AI platformları, önceden tasarlanmış bileşenler veya yapay zeka modelleri gibi hazır bloklar sunarak, kullanıcıların bu bileşenleri bir araya getirerek ve yapılandırarak özelleştirilmiş yapay zeka uygulamaları oluşturmasına olanak sağlar. Bu sayede, geleneksel yapay zeka uygulamalarının geliştirme sürecinde gerekli olan teknik bilgi gereksinimleri azalır ve daha fazla insanın yapay zeka uygulamaları oluşturmasına olanak sağlanır.</a:t>
            </a:r>
          </a:p>
          <a:p>
            <a:pPr rtl="0"/>
            <a:r>
              <a:rPr lang="tr-TR" dirty="0" err="1">
                <a:effectLst/>
              </a:rPr>
              <a:t>Low</a:t>
            </a:r>
            <a:r>
              <a:rPr lang="tr-TR" dirty="0">
                <a:effectLst/>
              </a:rPr>
              <a:t> </a:t>
            </a:r>
            <a:r>
              <a:rPr lang="tr-TR" dirty="0" err="1">
                <a:effectLst/>
              </a:rPr>
              <a:t>code</a:t>
            </a:r>
            <a:r>
              <a:rPr lang="tr-TR" dirty="0">
                <a:effectLst/>
              </a:rPr>
              <a:t> AI platformlarına örnek olarak şunlar verilebilir:</a:t>
            </a:r>
          </a:p>
          <a:p>
            <a:pPr rtl="0"/>
            <a:r>
              <a:rPr lang="tr-TR" dirty="0" err="1">
                <a:effectLst/>
              </a:rPr>
              <a:t>GoogleCloudAutoML</a:t>
            </a:r>
            <a:r>
              <a:rPr lang="tr-TR" dirty="0">
                <a:effectLst/>
              </a:rPr>
              <a:t>: Google </a:t>
            </a:r>
            <a:r>
              <a:rPr lang="tr-TR" dirty="0" err="1">
                <a:effectLst/>
              </a:rPr>
              <a:t>CloudAutoML</a:t>
            </a:r>
            <a:r>
              <a:rPr lang="tr-TR" dirty="0">
                <a:effectLst/>
              </a:rPr>
              <a:t>, yapay zeka modelleri oluşturmak için kullanılabilecek bir dizi araç ve hizmetler sunar. Bu platform, kullanıcıların özelleştirilmiş görüntü, metin ve tablo tabanlı yapay zeka modelleri oluşturmasına olanak tanır.</a:t>
            </a:r>
          </a:p>
          <a:p>
            <a:pPr rtl="0"/>
            <a:r>
              <a:rPr lang="tr-TR" dirty="0" err="1">
                <a:effectLst/>
              </a:rPr>
              <a:t>MicrosoftPowerPlatform</a:t>
            </a:r>
            <a:r>
              <a:rPr lang="tr-TR" dirty="0">
                <a:effectLst/>
              </a:rPr>
              <a:t>: Microsoft </a:t>
            </a:r>
            <a:r>
              <a:rPr lang="tr-TR" dirty="0" err="1">
                <a:effectLst/>
              </a:rPr>
              <a:t>Power</a:t>
            </a:r>
            <a:r>
              <a:rPr lang="tr-TR" dirty="0">
                <a:effectLst/>
              </a:rPr>
              <a:t> Platform, işletmelerin, verilerini analiz etmek, uygulama geliştirmek ve otomasyon işlemlerini yönetmek için kullanabilecekleri bir dizi araç sunar. Bu platform, yapay zeka bileşenleri içeren </a:t>
            </a:r>
            <a:r>
              <a:rPr lang="tr-TR" dirty="0" err="1">
                <a:effectLst/>
              </a:rPr>
              <a:t>PowerApps,PowerBI</a:t>
            </a:r>
            <a:r>
              <a:rPr lang="tr-TR" dirty="0">
                <a:effectLst/>
              </a:rPr>
              <a:t> ve </a:t>
            </a:r>
            <a:r>
              <a:rPr lang="tr-TR" dirty="0" err="1">
                <a:effectLst/>
              </a:rPr>
              <a:t>PowerAutomate</a:t>
            </a:r>
            <a:r>
              <a:rPr lang="tr-TR" dirty="0">
                <a:effectLst/>
              </a:rPr>
              <a:t> araçlarına sahiptir.</a:t>
            </a:r>
          </a:p>
          <a:p>
            <a:pPr rtl="0"/>
            <a:r>
              <a:rPr lang="tr-TR" dirty="0">
                <a:effectLst/>
              </a:rPr>
              <a:t>IBM Watson </a:t>
            </a:r>
            <a:r>
              <a:rPr lang="tr-TR" dirty="0" err="1">
                <a:effectLst/>
              </a:rPr>
              <a:t>Studio</a:t>
            </a:r>
            <a:r>
              <a:rPr lang="tr-TR" dirty="0">
                <a:effectLst/>
              </a:rPr>
              <a:t>: IBM Watson </a:t>
            </a:r>
            <a:r>
              <a:rPr lang="tr-TR" dirty="0" err="1">
                <a:effectLst/>
              </a:rPr>
              <a:t>Studio</a:t>
            </a:r>
            <a:r>
              <a:rPr lang="tr-TR" dirty="0">
                <a:effectLst/>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rtl="0"/>
            <a:r>
              <a:rPr lang="tr-TR" dirty="0" err="1">
                <a:effectLst/>
              </a:rPr>
              <a:t>Hugging</a:t>
            </a:r>
            <a:r>
              <a:rPr lang="tr-TR" dirty="0">
                <a:effectLst/>
              </a:rPr>
              <a:t> </a:t>
            </a:r>
            <a:r>
              <a:rPr lang="tr-TR" dirty="0" err="1">
                <a:effectLst/>
              </a:rPr>
              <a:t>Face</a:t>
            </a:r>
            <a:r>
              <a:rPr lang="tr-TR" dirty="0">
                <a:effectLst/>
              </a:rPr>
              <a:t>: </a:t>
            </a:r>
            <a:r>
              <a:rPr lang="tr-TR" dirty="0" err="1">
                <a:effectLst/>
              </a:rPr>
              <a:t>Hugging</a:t>
            </a:r>
            <a:r>
              <a:rPr lang="tr-TR" dirty="0">
                <a:effectLst/>
              </a:rPr>
              <a:t> </a:t>
            </a:r>
            <a:r>
              <a:rPr lang="tr-TR" dirty="0" err="1">
                <a:effectLst/>
              </a:rPr>
              <a:t>Face</a:t>
            </a:r>
            <a:r>
              <a:rPr lang="tr-TR" dirty="0">
                <a:effectLst/>
              </a:rPr>
              <a:t>, doğal dil işleme modelleri oluşturmak için kullanılan bir platformdur. Bu platform, kullanıcılara önceden eğitilmiş doğal dil işleme modelleri sunar ve kullanıcıların kendi özelleştirilmiş modellerini oluşturmalarına olanak tanır.</a:t>
            </a:r>
          </a:p>
          <a:p>
            <a:pPr rtl="0"/>
            <a:r>
              <a:rPr lang="tr-TR" dirty="0" err="1">
                <a:effectLst/>
              </a:rPr>
              <a:t>DataRobot</a:t>
            </a:r>
            <a:r>
              <a:rPr lang="tr-TR" dirty="0">
                <a:effectLst/>
              </a:rPr>
              <a:t>: </a:t>
            </a:r>
            <a:r>
              <a:rPr lang="tr-TR" dirty="0" err="1">
                <a:effectLst/>
              </a:rPr>
              <a:t>DataRobot</a:t>
            </a:r>
            <a:r>
              <a:rPr lang="tr-TR" dirty="0">
                <a:effectLst/>
              </a:rPr>
              <a:t>, yapay zeka uygulamaları oluşturmak için kullanılabilecek bir dizi araç ve hizmetler sunar. Bu platform, kullanıcıların özelleştirilmiş yapay zeka modelleri oluşturmalarına olanak tanır ve görsel arayüzü</a:t>
            </a:r>
          </a:p>
          <a:p>
            <a:pPr rtl="0"/>
            <a:r>
              <a:rPr lang="tr-TR" dirty="0">
                <a:effectLst/>
              </a:rPr>
              <a:t> sayesinde kod yazma gereksinimini azaltır.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ÇOĞUNLUK BİLGİSAYAR MÜH. VEYA YAZILIM MÜH. Mİ? KİTLEYİ ÖĞREN</a:t>
            </a:r>
          </a:p>
          <a:p>
            <a:pPr rtl="0"/>
            <a:r>
              <a:rPr lang="tr-TR" dirty="0">
                <a:effectLst/>
              </a:rPr>
              <a:t>DEVİN'İ DUYDUNUZ MU?</a:t>
            </a:r>
          </a:p>
          <a:p>
            <a:pPr rtl="0"/>
            <a:r>
              <a:rPr lang="tr-TR" dirty="0">
                <a:effectLst/>
              </a:rPr>
              <a:t>öncelikle yapay zeka nedir ile başlayalım.</a:t>
            </a:r>
          </a:p>
          <a:p>
            <a:pPr rtl="0"/>
            <a:r>
              <a:rPr lang="tr-TR" dirty="0">
                <a:effectLst/>
              </a:rPr>
              <a:t>Yapay zeka, bilgisayar sistemlerinin insanlar gibi düşünmesini ve karar vermesini sağlamak amacıyla tasarlanan bir </a:t>
            </a:r>
            <a:r>
              <a:rPr lang="tr-TR" dirty="0" err="1">
                <a:effectLst/>
              </a:rPr>
              <a:t>teknolojidir.Yapay</a:t>
            </a:r>
            <a:r>
              <a:rPr lang="tr-TR" dirty="0">
                <a:effectLst/>
              </a:rPr>
              <a:t> zeka, bilgisayar programlarına, insanlar gibi kararlar alabilme ve görevleri yerine getirebilme becerisi kazandırır. Bir başka deyişle yapay zeka için makinelerin gösterdiği zekayı da ifade eder diyebiliriz aslında.</a:t>
            </a:r>
          </a:p>
          <a:p>
            <a:pPr rtl="0"/>
            <a:r>
              <a:rPr lang="tr-TR" dirty="0">
                <a:effectLst/>
              </a:rPr>
              <a:t>Bu teknolojinin temelinde, bilgisayarların veri işleme ve analiz etme yetenekleri yatmakta ve yapay zeka, bu yetenekleri kullanarak, büyük veri kümelerini analiz edebilir, öğrenme süreçleri gerçekleştirebilir, karmaşık problemleri çözebilir ve öngörülerde bulunabilir.</a:t>
            </a:r>
          </a:p>
          <a:p>
            <a:pPr rtl="0"/>
            <a:r>
              <a:rPr lang="tr-TR" dirty="0">
                <a:effectLst/>
              </a:rPr>
              <a:t>Yapay zeka, üç farklı seviyede ifade edilebilir.</a:t>
            </a:r>
          </a:p>
          <a:p>
            <a:pPr rtl="0"/>
            <a:r>
              <a:rPr lang="tr-TR" dirty="0">
                <a:effectLst/>
              </a:rPr>
              <a:t>"güçlü yapay zeka" ve "zayıf yapay zeka« ve süper zeka.</a:t>
            </a:r>
          </a:p>
          <a:p>
            <a:pPr rtl="0"/>
            <a:r>
              <a:rPr lang="tr-TR" dirty="0">
                <a:effectLst/>
              </a:rPr>
              <a:t>Zayıf yapay zeka, belirli bir görevi yapmak için tasarlanmış yapay zeka türüdür. Bu tür yapay zeka, genellikle tek bir işlemde veya dar bir alan içerisinde uzmanlaşmıştır. Örneğin, sesli asistanlar, satranç oynayan bilgisayar programları veya yüz tanıma sistemleri gibi. Zayıf yapay zeka, genellikle programlandığı görevlerde insanlardan daha hızlı ve daha doğru olabilir, ama onun dışındaki konularda işlevsel değildir.</a:t>
            </a:r>
          </a:p>
          <a:p>
            <a:pPr rtl="0"/>
            <a:endParaRPr lang="tr-TR" dirty="0">
              <a:effectLst/>
            </a:endParaRPr>
          </a:p>
          <a:p>
            <a:pPr rtl="0"/>
            <a:r>
              <a:rPr lang="tr-TR" dirty="0">
                <a:effectLst/>
              </a:rPr>
              <a:t>ML-DL oldukça popüler olmuştu 2015’lerde. Özellikle 2015’den itibaren donanımsal gelişmelerin de olmasıyla birlikte derin öğrenme çalışmaları oldukça hızlandı. </a:t>
            </a:r>
          </a:p>
          <a:p>
            <a:pPr rtl="0"/>
            <a:r>
              <a:rPr lang="tr-TR" dirty="0">
                <a:effectLst/>
              </a:rPr>
              <a:t> </a:t>
            </a:r>
          </a:p>
          <a:p>
            <a:pPr rtl="0"/>
            <a:r>
              <a:rPr lang="tr-TR" dirty="0">
                <a:effectLst/>
              </a:rPr>
              <a:t>Ne dedik 2015 – 2022 arası AI denince akla derin öğrenme geliyordu ta ki 2022 Kasım’a kadar. Ne oldu 2022 Kasım’da </a:t>
            </a:r>
            <a:r>
              <a:rPr lang="tr-TR" dirty="0" err="1">
                <a:effectLst/>
              </a:rPr>
              <a:t>ChatGPT</a:t>
            </a:r>
            <a:r>
              <a:rPr lang="tr-TR" dirty="0">
                <a:effectLst/>
              </a:rPr>
              <a:t> hayatımıza girdi. İşte şimdi güçlü yapay zeka dediğimiz kavram somut bir hal almış oldu.</a:t>
            </a:r>
          </a:p>
          <a:p>
            <a:pPr rtl="0"/>
            <a:r>
              <a:rPr lang="tr-TR" dirty="0">
                <a:effectLst/>
              </a:rPr>
              <a:t>Güçlü yapay zeka, insanların yaptığı her türlü kararı verebilecek kadar gelişmiş bir teknolojidir(</a:t>
            </a:r>
            <a:r>
              <a:rPr lang="tr-TR" dirty="0" err="1">
                <a:effectLst/>
              </a:rPr>
              <a:t>GPT’ler</a:t>
            </a:r>
            <a:r>
              <a:rPr lang="tr-TR" dirty="0">
                <a:effectLst/>
              </a:rPr>
              <a:t> örnek verilebilir. her türlü şeyi yapamıyorlar ama gpt-4 , 5 gelişiyor işte). Güçlü yapay zeka, genel zeka seviyesinde insanlar gibi düşünebilir ve öğrenebilir (mesela </a:t>
            </a:r>
            <a:r>
              <a:rPr lang="tr-TR" dirty="0" err="1">
                <a:effectLst/>
              </a:rPr>
              <a:t>gpt'ye</a:t>
            </a:r>
            <a:r>
              <a:rPr lang="tr-TR" dirty="0">
                <a:effectLst/>
              </a:rPr>
              <a:t> </a:t>
            </a:r>
            <a:r>
              <a:rPr lang="tr-TR" dirty="0" err="1">
                <a:effectLst/>
              </a:rPr>
              <a:t>rola</a:t>
            </a:r>
            <a:r>
              <a:rPr lang="tr-TR" dirty="0">
                <a:effectLst/>
              </a:rPr>
              <a:t> atamamız).Şuan hayatımızda bu noktadayız. Bir de karşılaştırma yapmak gerekirse ,ML ve DL algoritmaları aslında ayrımcı modellerdir. Bunlar için biz sıfırdan model eğitiyorduk bazen hala eğitiyoruz. Güçlü yapay zekalar ise üretken modellerdir. Basit bir benzetme yapmak gerekirse, eğer üretken modeller, yemekleri tattıktan sonra yeniden yaratabilen şefler gibiyse, ayrımcı modeller, yemekleri tatlarına göre ayırabilen ancak onları nasıl pişireceğini bilmeyen yemek eleştirmenleri gibidir.</a:t>
            </a:r>
          </a:p>
          <a:p>
            <a:pPr rtl="0"/>
            <a:r>
              <a:rPr lang="tr-TR" dirty="0">
                <a:effectLst/>
              </a:rPr>
              <a:t> </a:t>
            </a:r>
          </a:p>
          <a:p>
            <a:pPr rtl="0"/>
            <a:r>
              <a:rPr lang="tr-TR" dirty="0">
                <a:effectLst/>
              </a:rPr>
              <a:t>Süper Zeka: Bu tip yapay zeka sistemleri, insan zekasını aşabilecek bir seviyede tasarlanmıştır. Bu tip yapay zeka sistemleri henüz gerçek hayatta yoktur, ancak teorik olarak mümkün oldukları düşünülmektedir (işte üretken yapay zekadan sonraki aşama </a:t>
            </a:r>
            <a:r>
              <a:rPr lang="tr-TR" dirty="0" err="1">
                <a:effectLst/>
              </a:rPr>
              <a:t>agi</a:t>
            </a:r>
            <a:r>
              <a:rPr lang="tr-TR" dirty="0">
                <a:effectLst/>
              </a:rPr>
              <a:t>). Süper zekanın olası uygulama alanları arasında evrensel problem çözümü, karmaşık sosyal, ekonomik ve siyasi problemlerin çözümü ve daha pek çok alanda kullanımı düşünülmektedir. Süper zeka kavramı, felsefi ve etik tartışmaların yanı sıra bilim kurgu eserlerinde de sıkça yer alır. Şu an için bu tür bir yapay zekanın varlığı spekülatiftir ve olası etkileri üzerine birçok teori bulunmaktadır.</a:t>
            </a:r>
          </a:p>
          <a:p>
            <a:pPr rtl="0"/>
            <a:endParaRPr lang="tr-TR" dirty="0">
              <a:effectLst/>
            </a:endParaRPr>
          </a:p>
          <a:p>
            <a:pPr rtl="0"/>
            <a:r>
              <a:rPr lang="tr-TR" dirty="0">
                <a:effectLst/>
              </a:rPr>
              <a:t>Tabii , İnsanlar zaten yapay zekayı iş başında görüyor. Bir kısa mesaj veya e-posta yazarken, telefonlar ve bilgisayarlar bir sonraki kelimenin ne olacağını tahmin etmek için tahminli metni kullanır. bir sonraki aşama iyiden iyiye günlük iş akışına entegre edilmiş yapay zeka; bu, bir seferde sadece birkaç kelime yerine tüm mesajların taslağının hazırlanmasına yardımcı olmak için bilgisayar programlarına entegre edilmiş yapay zeka anlamına geliyor örneğin. Ve sonra bu </a:t>
            </a:r>
            <a:r>
              <a:rPr lang="tr-TR" dirty="0" err="1">
                <a:effectLst/>
              </a:rPr>
              <a:t>ai</a:t>
            </a:r>
            <a:r>
              <a:rPr lang="tr-TR" dirty="0">
                <a:effectLst/>
              </a:rPr>
              <a:t> asistanları veya temsilciler bizim için çalışacaklar. Her gün sizden önce gelen kutunuza girdiğini, tüm </a:t>
            </a:r>
            <a:r>
              <a:rPr lang="tr-TR" dirty="0" err="1">
                <a:effectLst/>
              </a:rPr>
              <a:t>spam'leri</a:t>
            </a:r>
            <a:r>
              <a:rPr lang="tr-TR" dirty="0">
                <a:effectLst/>
              </a:rPr>
              <a:t> sildiğini, tüm e-postalarınız için taslak yanıtlar oluşturduğunu ve takviminize baktığını hayal edin. Bu zaten mümkün.” Yapay zeka artık toplantılara "katılabiliyor" , toplantıların özetlerini sunabiliyor ve eylem öğeleri atayabiliyor. Yapay zeka, uzun bir videoyu izlemeden veya bir makaleyi okumaya karar vermeden önce kısa bir özet sunarak insanların videoyu bütünüyle izlemeye zaman ayırıp harcamayacaklarını belirlemelerine olanak tanıyor. İşte bu üretken yapay zeka..</a:t>
            </a:r>
          </a:p>
          <a:p>
            <a:pPr rtl="0"/>
            <a:endParaRPr lang="tr-TR" dirty="0">
              <a:effectLst/>
            </a:endParaRPr>
          </a:p>
          <a:p>
            <a:pPr rtl="0"/>
            <a:r>
              <a:rPr lang="tr-TR" dirty="0">
                <a:effectLst/>
              </a:rPr>
              <a:t> </a:t>
            </a:r>
          </a:p>
          <a:p>
            <a:pPr rtl="0"/>
            <a:endParaRPr lang="tr-TR" dirty="0">
              <a:effectLst/>
            </a:endParaRPr>
          </a:p>
          <a:p>
            <a:pPr rtl="0"/>
            <a:endParaRPr lang="tr-TR"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Yapay</a:t>
            </a:r>
            <a:r>
              <a:rPr lang="en-US" dirty="0"/>
              <a:t> </a:t>
            </a:r>
            <a:r>
              <a:rPr lang="en-US" dirty="0" err="1"/>
              <a:t>Zeka</a:t>
            </a:r>
            <a:r>
              <a:rPr lang="en-US" dirty="0"/>
              <a:t> (AI) </a:t>
            </a:r>
            <a:r>
              <a:rPr lang="en-US" dirty="0" err="1"/>
              <a:t>hakkında</a:t>
            </a:r>
            <a:r>
              <a:rPr lang="en-US" dirty="0"/>
              <a:t> </a:t>
            </a:r>
            <a:r>
              <a:rPr lang="en-US" dirty="0" err="1"/>
              <a:t>konuşurken</a:t>
            </a:r>
            <a:r>
              <a:rPr lang="en-US" dirty="0"/>
              <a:t>, </a:t>
            </a:r>
            <a:r>
              <a:rPr lang="en-US" dirty="0" err="1"/>
              <a:t>genellikle</a:t>
            </a:r>
            <a:r>
              <a:rPr lang="en-US" dirty="0"/>
              <a:t> </a:t>
            </a:r>
          </a:p>
          <a:p>
            <a:r>
              <a:rPr lang="en-US" dirty="0" err="1"/>
              <a:t>teknolojik</a:t>
            </a:r>
            <a:r>
              <a:rPr lang="en-US" dirty="0"/>
              <a:t> </a:t>
            </a:r>
            <a:r>
              <a:rPr lang="en-US" dirty="0" err="1"/>
              <a:t>ve</a:t>
            </a:r>
            <a:r>
              <a:rPr lang="en-US" dirty="0"/>
              <a:t> </a:t>
            </a:r>
            <a:r>
              <a:rPr lang="en-US" dirty="0" err="1"/>
              <a:t>uygulama</a:t>
            </a:r>
            <a:r>
              <a:rPr lang="en-US" dirty="0"/>
              <a:t> </a:t>
            </a:r>
            <a:r>
              <a:rPr lang="en-US" dirty="0" err="1"/>
              <a:t>yönlerine</a:t>
            </a:r>
            <a:r>
              <a:rPr lang="en-US" dirty="0"/>
              <a:t> </a:t>
            </a:r>
            <a:r>
              <a:rPr lang="en-US" dirty="0" err="1"/>
              <a:t>odaklanılır</a:t>
            </a:r>
            <a:r>
              <a:rPr lang="en-US" dirty="0"/>
              <a:t>, </a:t>
            </a:r>
            <a:r>
              <a:rPr lang="en-US" dirty="0" err="1"/>
              <a:t>ancak</a:t>
            </a:r>
            <a:r>
              <a:rPr lang="en-US" dirty="0"/>
              <a:t> </a:t>
            </a:r>
            <a:r>
              <a:rPr lang="en-US" dirty="0" err="1"/>
              <a:t>bu</a:t>
            </a:r>
            <a:r>
              <a:rPr lang="en-US" dirty="0"/>
              <a:t> </a:t>
            </a:r>
            <a:r>
              <a:rPr lang="en-US" dirty="0" err="1"/>
              <a:t>konunun</a:t>
            </a:r>
            <a:r>
              <a:rPr lang="en-US" dirty="0"/>
              <a:t> </a:t>
            </a:r>
            <a:r>
              <a:rPr lang="en-US" dirty="0" err="1"/>
              <a:t>bazı</a:t>
            </a:r>
            <a:r>
              <a:rPr lang="en-US" dirty="0"/>
              <a:t> ek </a:t>
            </a:r>
            <a:r>
              <a:rPr lang="en-US" dirty="0" err="1"/>
              <a:t>yönlerini</a:t>
            </a:r>
            <a:r>
              <a:rPr lang="en-US" dirty="0"/>
              <a:t> de </a:t>
            </a:r>
            <a:r>
              <a:rPr lang="en-US" dirty="0" err="1"/>
              <a:t>vurgulamak</a:t>
            </a:r>
            <a:r>
              <a:rPr lang="en-US" dirty="0"/>
              <a:t> </a:t>
            </a:r>
            <a:r>
              <a:rPr lang="en-US" dirty="0" err="1"/>
              <a:t>faydalı</a:t>
            </a:r>
            <a:r>
              <a:rPr lang="en-US" dirty="0"/>
              <a:t> </a:t>
            </a:r>
            <a:r>
              <a:rPr lang="en-US" dirty="0" err="1"/>
              <a:t>olabilir</a:t>
            </a:r>
            <a:r>
              <a:rPr lang="en-US" dirty="0"/>
              <a:t>:</a:t>
            </a:r>
          </a:p>
          <a:p>
            <a:endParaRPr lang="en-US" dirty="0"/>
          </a:p>
          <a:p>
            <a:r>
              <a:rPr lang="en-US" dirty="0"/>
              <a:t>1. </a:t>
            </a:r>
            <a:r>
              <a:rPr lang="en-US" dirty="0" err="1"/>
              <a:t>İnsan</a:t>
            </a:r>
            <a:r>
              <a:rPr lang="en-US" dirty="0"/>
              <a:t> </a:t>
            </a:r>
            <a:r>
              <a:rPr lang="en-US" dirty="0" err="1"/>
              <a:t>Etkileşimi</a:t>
            </a:r>
            <a:r>
              <a:rPr lang="en-US" dirty="0"/>
              <a:t>:</a:t>
            </a:r>
          </a:p>
          <a:p>
            <a:r>
              <a:rPr lang="en-US" dirty="0" err="1"/>
              <a:t>Yapay</a:t>
            </a:r>
            <a:r>
              <a:rPr lang="en-US" dirty="0"/>
              <a:t> </a:t>
            </a:r>
            <a:r>
              <a:rPr lang="en-US" dirty="0" err="1"/>
              <a:t>zeka</a:t>
            </a:r>
            <a:r>
              <a:rPr lang="en-US" dirty="0"/>
              <a:t>, </a:t>
            </a:r>
            <a:r>
              <a:rPr lang="en-US" dirty="0" err="1"/>
              <a:t>insanların</a:t>
            </a:r>
            <a:r>
              <a:rPr lang="en-US" dirty="0"/>
              <a:t> </a:t>
            </a:r>
            <a:r>
              <a:rPr lang="en-US" dirty="0" err="1"/>
              <a:t>günlük</a:t>
            </a:r>
            <a:r>
              <a:rPr lang="en-US" dirty="0"/>
              <a:t> </a:t>
            </a:r>
            <a:r>
              <a:rPr lang="en-US" dirty="0" err="1"/>
              <a:t>yaşamlarını</a:t>
            </a:r>
            <a:r>
              <a:rPr lang="en-US" dirty="0"/>
              <a:t> </a:t>
            </a:r>
            <a:r>
              <a:rPr lang="en-US" dirty="0" err="1"/>
              <a:t>nasıl</a:t>
            </a:r>
            <a:r>
              <a:rPr lang="en-US" dirty="0"/>
              <a:t> </a:t>
            </a:r>
            <a:r>
              <a:rPr lang="en-US" dirty="0" err="1"/>
              <a:t>etkilediği</a:t>
            </a:r>
            <a:r>
              <a:rPr lang="en-US" dirty="0"/>
              <a:t> </a:t>
            </a:r>
            <a:r>
              <a:rPr lang="en-US" dirty="0" err="1"/>
              <a:t>ve</a:t>
            </a:r>
            <a:r>
              <a:rPr lang="en-US" dirty="0"/>
              <a:t> </a:t>
            </a:r>
            <a:r>
              <a:rPr lang="en-US" dirty="0" err="1"/>
              <a:t>onlarla</a:t>
            </a:r>
            <a:r>
              <a:rPr lang="en-US" dirty="0"/>
              <a:t> </a:t>
            </a:r>
            <a:r>
              <a:rPr lang="en-US" dirty="0" err="1"/>
              <a:t>nasıl</a:t>
            </a:r>
            <a:r>
              <a:rPr lang="en-US" dirty="0"/>
              <a:t> </a:t>
            </a:r>
            <a:r>
              <a:rPr lang="en-US" dirty="0" err="1"/>
              <a:t>etkileşime</a:t>
            </a:r>
            <a:r>
              <a:rPr lang="en-US" dirty="0"/>
              <a:t> </a:t>
            </a:r>
            <a:r>
              <a:rPr lang="en-US" dirty="0" err="1"/>
              <a:t>girdiği</a:t>
            </a:r>
            <a:r>
              <a:rPr lang="en-US" dirty="0"/>
              <a:t> </a:t>
            </a:r>
            <a:r>
              <a:rPr lang="en-US" dirty="0" err="1"/>
              <a:t>açısından</a:t>
            </a:r>
            <a:r>
              <a:rPr lang="en-US" dirty="0"/>
              <a:t> </a:t>
            </a:r>
            <a:r>
              <a:rPr lang="en-US" dirty="0" err="1"/>
              <a:t>önemlidir</a:t>
            </a:r>
            <a:r>
              <a:rPr lang="en-US" dirty="0"/>
              <a:t>. AI, </a:t>
            </a:r>
            <a:r>
              <a:rPr lang="en-US" dirty="0" err="1"/>
              <a:t>müşteri</a:t>
            </a:r>
            <a:r>
              <a:rPr lang="en-US" dirty="0"/>
              <a:t> </a:t>
            </a:r>
            <a:r>
              <a:rPr lang="en-US" dirty="0" err="1"/>
              <a:t>hizmetlerinden</a:t>
            </a:r>
            <a:r>
              <a:rPr lang="en-US" dirty="0"/>
              <a:t> </a:t>
            </a:r>
            <a:r>
              <a:rPr lang="en-US" dirty="0" err="1"/>
              <a:t>sağlık</a:t>
            </a:r>
            <a:r>
              <a:rPr lang="en-US" dirty="0"/>
              <a:t> </a:t>
            </a:r>
            <a:r>
              <a:rPr lang="en-US" dirty="0" err="1"/>
              <a:t>hizmetlerine</a:t>
            </a:r>
            <a:r>
              <a:rPr lang="en-US" dirty="0"/>
              <a:t> </a:t>
            </a:r>
            <a:r>
              <a:rPr lang="en-US" dirty="0" err="1"/>
              <a:t>kadar</a:t>
            </a:r>
            <a:r>
              <a:rPr lang="en-US" dirty="0"/>
              <a:t> </a:t>
            </a:r>
            <a:r>
              <a:rPr lang="en-US" dirty="0" err="1"/>
              <a:t>birçok</a:t>
            </a:r>
            <a:r>
              <a:rPr lang="en-US" dirty="0"/>
              <a:t> </a:t>
            </a:r>
            <a:r>
              <a:rPr lang="en-US" dirty="0" err="1"/>
              <a:t>alanda</a:t>
            </a:r>
            <a:r>
              <a:rPr lang="en-US" dirty="0"/>
              <a:t> </a:t>
            </a:r>
            <a:r>
              <a:rPr lang="en-US" dirty="0" err="1"/>
              <a:t>insanlarla</a:t>
            </a:r>
            <a:r>
              <a:rPr lang="en-US" dirty="0"/>
              <a:t> </a:t>
            </a:r>
            <a:r>
              <a:rPr lang="en-US" dirty="0" err="1"/>
              <a:t>doğrudan</a:t>
            </a:r>
            <a:r>
              <a:rPr lang="en-US" dirty="0"/>
              <a:t> </a:t>
            </a:r>
            <a:r>
              <a:rPr lang="en-US" dirty="0" err="1"/>
              <a:t>etkileşim</a:t>
            </a:r>
            <a:r>
              <a:rPr lang="en-US" dirty="0"/>
              <a:t> </a:t>
            </a:r>
            <a:r>
              <a:rPr lang="en-US" dirty="0" err="1"/>
              <a:t>içindedir</a:t>
            </a:r>
            <a:r>
              <a:rPr lang="en-US" dirty="0"/>
              <a:t>. Bu </a:t>
            </a:r>
            <a:r>
              <a:rPr lang="en-US" dirty="0" err="1"/>
              <a:t>etkileşimlerin</a:t>
            </a:r>
            <a:r>
              <a:rPr lang="en-US" dirty="0"/>
              <a:t> </a:t>
            </a:r>
            <a:r>
              <a:rPr lang="en-US" dirty="0" err="1"/>
              <a:t>kalitesi</a:t>
            </a:r>
            <a:r>
              <a:rPr lang="en-US" dirty="0"/>
              <a:t> </a:t>
            </a:r>
            <a:r>
              <a:rPr lang="en-US" dirty="0" err="1"/>
              <a:t>ve</a:t>
            </a:r>
            <a:r>
              <a:rPr lang="en-US" dirty="0"/>
              <a:t> </a:t>
            </a:r>
            <a:r>
              <a:rPr lang="en-US" dirty="0" err="1"/>
              <a:t>etiketi</a:t>
            </a:r>
            <a:r>
              <a:rPr lang="en-US" dirty="0"/>
              <a:t>, </a:t>
            </a:r>
            <a:r>
              <a:rPr lang="en-US" dirty="0" err="1"/>
              <a:t>yapay</a:t>
            </a:r>
            <a:r>
              <a:rPr lang="en-US" dirty="0"/>
              <a:t> </a:t>
            </a:r>
            <a:r>
              <a:rPr lang="en-US" dirty="0" err="1"/>
              <a:t>zekanın</a:t>
            </a:r>
            <a:r>
              <a:rPr lang="en-US" dirty="0"/>
              <a:t> </a:t>
            </a:r>
            <a:r>
              <a:rPr lang="en-US" dirty="0" err="1"/>
              <a:t>kabulünü</a:t>
            </a:r>
            <a:r>
              <a:rPr lang="en-US" dirty="0"/>
              <a:t> </a:t>
            </a:r>
            <a:r>
              <a:rPr lang="en-US" dirty="0" err="1"/>
              <a:t>ve</a:t>
            </a:r>
            <a:r>
              <a:rPr lang="en-US" dirty="0"/>
              <a:t> </a:t>
            </a:r>
            <a:r>
              <a:rPr lang="en-US" dirty="0" err="1"/>
              <a:t>etkisini</a:t>
            </a:r>
            <a:r>
              <a:rPr lang="en-US" dirty="0"/>
              <a:t> </a:t>
            </a:r>
            <a:r>
              <a:rPr lang="en-US" dirty="0" err="1"/>
              <a:t>büyük</a:t>
            </a:r>
            <a:r>
              <a:rPr lang="en-US" dirty="0"/>
              <a:t> </a:t>
            </a:r>
            <a:r>
              <a:rPr lang="en-US" dirty="0" err="1"/>
              <a:t>ölçüde</a:t>
            </a:r>
            <a:r>
              <a:rPr lang="en-US" dirty="0"/>
              <a:t> </a:t>
            </a:r>
            <a:r>
              <a:rPr lang="en-US" dirty="0" err="1"/>
              <a:t>etkiler</a:t>
            </a:r>
            <a:r>
              <a:rPr lang="en-US" dirty="0"/>
              <a:t>.</a:t>
            </a:r>
          </a:p>
          <a:p>
            <a:endParaRPr lang="en-US" dirty="0"/>
          </a:p>
          <a:p>
            <a:r>
              <a:rPr lang="en-US" dirty="0"/>
              <a:t>2. </a:t>
            </a:r>
            <a:r>
              <a:rPr lang="en-US" dirty="0" err="1"/>
              <a:t>Etik</a:t>
            </a:r>
            <a:r>
              <a:rPr lang="en-US" dirty="0"/>
              <a:t> </a:t>
            </a:r>
            <a:r>
              <a:rPr lang="en-US" dirty="0" err="1"/>
              <a:t>ve</a:t>
            </a:r>
            <a:r>
              <a:rPr lang="en-US" dirty="0"/>
              <a:t> </a:t>
            </a:r>
            <a:r>
              <a:rPr lang="en-US" dirty="0" err="1"/>
              <a:t>Güvenlik</a:t>
            </a:r>
            <a:r>
              <a:rPr lang="en-US" dirty="0"/>
              <a:t>:</a:t>
            </a:r>
          </a:p>
          <a:p>
            <a:r>
              <a:rPr lang="en-US" dirty="0" err="1"/>
              <a:t>Yapay</a:t>
            </a:r>
            <a:r>
              <a:rPr lang="en-US" dirty="0"/>
              <a:t> </a:t>
            </a:r>
            <a:r>
              <a:rPr lang="en-US" dirty="0" err="1"/>
              <a:t>zekanın</a:t>
            </a:r>
            <a:r>
              <a:rPr lang="en-US" dirty="0"/>
              <a:t> </a:t>
            </a:r>
            <a:r>
              <a:rPr lang="en-US" dirty="0" err="1"/>
              <a:t>etik</a:t>
            </a:r>
            <a:r>
              <a:rPr lang="en-US" dirty="0"/>
              <a:t> </a:t>
            </a:r>
            <a:r>
              <a:rPr lang="en-US" dirty="0" err="1"/>
              <a:t>ve</a:t>
            </a:r>
            <a:r>
              <a:rPr lang="en-US" dirty="0"/>
              <a:t> </a:t>
            </a:r>
            <a:r>
              <a:rPr lang="en-US" dirty="0" err="1"/>
              <a:t>güvenlik</a:t>
            </a:r>
            <a:r>
              <a:rPr lang="en-US" dirty="0"/>
              <a:t> </a:t>
            </a:r>
            <a:r>
              <a:rPr lang="en-US" dirty="0" err="1"/>
              <a:t>yönleri</a:t>
            </a:r>
            <a:r>
              <a:rPr lang="en-US" dirty="0"/>
              <a:t>, </a:t>
            </a:r>
            <a:r>
              <a:rPr lang="en-US" dirty="0" err="1"/>
              <a:t>özellikle</a:t>
            </a:r>
            <a:r>
              <a:rPr lang="en-US" dirty="0"/>
              <a:t> </a:t>
            </a:r>
            <a:r>
              <a:rPr lang="en-US" dirty="0" err="1"/>
              <a:t>kişisel</a:t>
            </a:r>
            <a:r>
              <a:rPr lang="en-US" dirty="0"/>
              <a:t> </a:t>
            </a:r>
            <a:r>
              <a:rPr lang="en-US" dirty="0" err="1"/>
              <a:t>verilerin</a:t>
            </a:r>
            <a:r>
              <a:rPr lang="en-US" dirty="0"/>
              <a:t> </a:t>
            </a:r>
            <a:r>
              <a:rPr lang="en-US" dirty="0" err="1"/>
              <a:t>kullanımı</a:t>
            </a:r>
            <a:r>
              <a:rPr lang="en-US" dirty="0"/>
              <a:t> </a:t>
            </a:r>
            <a:r>
              <a:rPr lang="en-US" dirty="0" err="1"/>
              <a:t>ve</a:t>
            </a:r>
            <a:r>
              <a:rPr lang="en-US" dirty="0"/>
              <a:t> </a:t>
            </a:r>
            <a:r>
              <a:rPr lang="en-US" dirty="0" err="1"/>
              <a:t>mahremiyet</a:t>
            </a:r>
            <a:r>
              <a:rPr lang="en-US" dirty="0"/>
              <a:t> </a:t>
            </a:r>
            <a:r>
              <a:rPr lang="en-US" dirty="0" err="1"/>
              <a:t>konularında</a:t>
            </a:r>
            <a:r>
              <a:rPr lang="en-US" dirty="0"/>
              <a:t> </a:t>
            </a:r>
            <a:r>
              <a:rPr lang="en-US" dirty="0" err="1"/>
              <a:t>önemlidir</a:t>
            </a:r>
            <a:r>
              <a:rPr lang="en-US" dirty="0"/>
              <a:t>. </a:t>
            </a:r>
            <a:r>
              <a:rPr lang="en-US" dirty="0" err="1"/>
              <a:t>Yapay</a:t>
            </a:r>
            <a:r>
              <a:rPr lang="en-US" dirty="0"/>
              <a:t> </a:t>
            </a:r>
            <a:r>
              <a:rPr lang="en-US" dirty="0" err="1"/>
              <a:t>zeka</a:t>
            </a:r>
            <a:r>
              <a:rPr lang="en-US" dirty="0"/>
              <a:t> </a:t>
            </a:r>
            <a:r>
              <a:rPr lang="en-US" dirty="0" err="1"/>
              <a:t>sistemlerinin</a:t>
            </a:r>
            <a:r>
              <a:rPr lang="en-US" dirty="0"/>
              <a:t> </a:t>
            </a:r>
            <a:r>
              <a:rPr lang="en-US" dirty="0" err="1"/>
              <a:t>nasıl</a:t>
            </a:r>
            <a:r>
              <a:rPr lang="en-US" dirty="0"/>
              <a:t> </a:t>
            </a:r>
            <a:r>
              <a:rPr lang="en-US" dirty="0" err="1"/>
              <a:t>programlandığı</a:t>
            </a:r>
            <a:r>
              <a:rPr lang="en-US" dirty="0"/>
              <a:t>, hangi </a:t>
            </a:r>
            <a:r>
              <a:rPr lang="en-US" dirty="0" err="1"/>
              <a:t>verileri</a:t>
            </a:r>
            <a:r>
              <a:rPr lang="en-US" dirty="0"/>
              <a:t> </a:t>
            </a:r>
            <a:r>
              <a:rPr lang="en-US" dirty="0" err="1"/>
              <a:t>kullandığı</a:t>
            </a:r>
            <a:r>
              <a:rPr lang="en-US" dirty="0"/>
              <a:t> </a:t>
            </a:r>
            <a:r>
              <a:rPr lang="en-US" dirty="0" err="1"/>
              <a:t>ve</a:t>
            </a:r>
            <a:r>
              <a:rPr lang="en-US" dirty="0"/>
              <a:t> </a:t>
            </a:r>
            <a:r>
              <a:rPr lang="en-US" dirty="0" err="1"/>
              <a:t>insanların</a:t>
            </a:r>
            <a:r>
              <a:rPr lang="en-US" dirty="0"/>
              <a:t> </a:t>
            </a:r>
            <a:r>
              <a:rPr lang="en-US" dirty="0" err="1"/>
              <a:t>özerkliğine</a:t>
            </a:r>
            <a:r>
              <a:rPr lang="en-US" dirty="0"/>
              <a:t> </a:t>
            </a:r>
            <a:r>
              <a:rPr lang="en-US" dirty="0" err="1"/>
              <a:t>nasıl</a:t>
            </a:r>
            <a:r>
              <a:rPr lang="en-US" dirty="0"/>
              <a:t> </a:t>
            </a:r>
            <a:r>
              <a:rPr lang="en-US" dirty="0" err="1"/>
              <a:t>saygı</a:t>
            </a:r>
            <a:r>
              <a:rPr lang="en-US" dirty="0"/>
              <a:t> </a:t>
            </a:r>
            <a:r>
              <a:rPr lang="en-US" dirty="0" err="1"/>
              <a:t>duyduğu</a:t>
            </a:r>
            <a:r>
              <a:rPr lang="en-US" dirty="0"/>
              <a:t>, </a:t>
            </a:r>
            <a:r>
              <a:rPr lang="en-US" dirty="0" err="1"/>
              <a:t>bu</a:t>
            </a:r>
            <a:r>
              <a:rPr lang="en-US" dirty="0"/>
              <a:t> </a:t>
            </a:r>
            <a:r>
              <a:rPr lang="en-US" dirty="0" err="1"/>
              <a:t>teknolojinin</a:t>
            </a:r>
            <a:r>
              <a:rPr lang="en-US" dirty="0"/>
              <a:t> </a:t>
            </a:r>
            <a:r>
              <a:rPr lang="en-US" dirty="0" err="1"/>
              <a:t>geleceği</a:t>
            </a:r>
            <a:r>
              <a:rPr lang="en-US" dirty="0"/>
              <a:t> </a:t>
            </a:r>
            <a:r>
              <a:rPr lang="en-US" dirty="0" err="1"/>
              <a:t>için</a:t>
            </a:r>
            <a:r>
              <a:rPr lang="en-US" dirty="0"/>
              <a:t> </a:t>
            </a:r>
            <a:r>
              <a:rPr lang="en-US" dirty="0" err="1"/>
              <a:t>kritik</a:t>
            </a:r>
            <a:r>
              <a:rPr lang="en-US" dirty="0"/>
              <a:t> </a:t>
            </a:r>
            <a:r>
              <a:rPr lang="en-US" dirty="0" err="1"/>
              <a:t>öneme</a:t>
            </a:r>
            <a:r>
              <a:rPr lang="en-US" dirty="0"/>
              <a:t> </a:t>
            </a:r>
            <a:r>
              <a:rPr lang="en-US" dirty="0" err="1"/>
              <a:t>sahiptir</a:t>
            </a:r>
            <a:r>
              <a:rPr lang="en-US" dirty="0"/>
              <a:t>.</a:t>
            </a:r>
          </a:p>
          <a:p>
            <a:endParaRPr lang="en-US" dirty="0"/>
          </a:p>
          <a:p>
            <a:r>
              <a:rPr lang="en-US" dirty="0"/>
              <a:t>3. </a:t>
            </a:r>
            <a:r>
              <a:rPr lang="en-US" dirty="0" err="1"/>
              <a:t>İşgücü</a:t>
            </a:r>
            <a:r>
              <a:rPr lang="en-US" dirty="0"/>
              <a:t> </a:t>
            </a:r>
            <a:r>
              <a:rPr lang="en-US" dirty="0" err="1"/>
              <a:t>ve</a:t>
            </a:r>
            <a:r>
              <a:rPr lang="en-US" dirty="0"/>
              <a:t> </a:t>
            </a:r>
            <a:r>
              <a:rPr lang="en-US" dirty="0" err="1"/>
              <a:t>Toplum</a:t>
            </a:r>
            <a:r>
              <a:rPr lang="en-US" dirty="0"/>
              <a:t> </a:t>
            </a:r>
            <a:r>
              <a:rPr lang="en-US" dirty="0" err="1"/>
              <a:t>Üzerindeki</a:t>
            </a:r>
            <a:r>
              <a:rPr lang="en-US" dirty="0"/>
              <a:t> </a:t>
            </a:r>
            <a:r>
              <a:rPr lang="en-US" dirty="0" err="1"/>
              <a:t>Etkileri</a:t>
            </a:r>
            <a:r>
              <a:rPr lang="en-US" dirty="0"/>
              <a:t>:</a:t>
            </a:r>
          </a:p>
          <a:p>
            <a:r>
              <a:rPr lang="en-US" dirty="0" err="1"/>
              <a:t>Yapay</a:t>
            </a:r>
            <a:r>
              <a:rPr lang="en-US" dirty="0"/>
              <a:t> </a:t>
            </a:r>
            <a:r>
              <a:rPr lang="en-US" dirty="0" err="1"/>
              <a:t>zeka</a:t>
            </a:r>
            <a:r>
              <a:rPr lang="en-US" dirty="0"/>
              <a:t>, </a:t>
            </a:r>
            <a:r>
              <a:rPr lang="en-US" dirty="0" err="1"/>
              <a:t>işgücü</a:t>
            </a:r>
            <a:r>
              <a:rPr lang="en-US" dirty="0"/>
              <a:t> </a:t>
            </a:r>
            <a:r>
              <a:rPr lang="en-US" dirty="0" err="1"/>
              <a:t>piyasasını</a:t>
            </a:r>
            <a:r>
              <a:rPr lang="en-US" dirty="0"/>
              <a:t> </a:t>
            </a:r>
            <a:r>
              <a:rPr lang="en-US" dirty="0" err="1"/>
              <a:t>ve</a:t>
            </a:r>
            <a:r>
              <a:rPr lang="en-US" dirty="0"/>
              <a:t> </a:t>
            </a:r>
            <a:r>
              <a:rPr lang="en-US" dirty="0" err="1"/>
              <a:t>toplumun</a:t>
            </a:r>
            <a:r>
              <a:rPr lang="en-US" dirty="0"/>
              <a:t> </a:t>
            </a:r>
            <a:r>
              <a:rPr lang="en-US" dirty="0" err="1"/>
              <a:t>çeşitli</a:t>
            </a:r>
            <a:r>
              <a:rPr lang="en-US" dirty="0"/>
              <a:t> </a:t>
            </a:r>
            <a:r>
              <a:rPr lang="en-US" dirty="0" err="1"/>
              <a:t>kesimlerini</a:t>
            </a:r>
            <a:r>
              <a:rPr lang="en-US" dirty="0"/>
              <a:t> </a:t>
            </a:r>
            <a:r>
              <a:rPr lang="en-US" dirty="0" err="1"/>
              <a:t>derinden</a:t>
            </a:r>
            <a:r>
              <a:rPr lang="en-US" dirty="0"/>
              <a:t> </a:t>
            </a:r>
            <a:r>
              <a:rPr lang="en-US" dirty="0" err="1"/>
              <a:t>etkileyebilir</a:t>
            </a:r>
            <a:r>
              <a:rPr lang="en-US" dirty="0"/>
              <a:t>. </a:t>
            </a:r>
            <a:r>
              <a:rPr lang="en-US" dirty="0" err="1"/>
              <a:t>Bazı</a:t>
            </a:r>
            <a:r>
              <a:rPr lang="en-US" dirty="0"/>
              <a:t> </a:t>
            </a:r>
            <a:r>
              <a:rPr lang="en-US" dirty="0" err="1"/>
              <a:t>işlerin</a:t>
            </a:r>
            <a:r>
              <a:rPr lang="en-US" dirty="0"/>
              <a:t> </a:t>
            </a:r>
            <a:r>
              <a:rPr lang="en-US" dirty="0" err="1"/>
              <a:t>otomatikleşmesi</a:t>
            </a:r>
            <a:r>
              <a:rPr lang="en-US" dirty="0"/>
              <a:t>, yeni </a:t>
            </a:r>
            <a:r>
              <a:rPr lang="en-US" dirty="0" err="1"/>
              <a:t>iş</a:t>
            </a:r>
            <a:r>
              <a:rPr lang="en-US" dirty="0"/>
              <a:t> </a:t>
            </a:r>
            <a:r>
              <a:rPr lang="en-US" dirty="0" err="1"/>
              <a:t>rollerinin</a:t>
            </a:r>
            <a:r>
              <a:rPr lang="en-US" dirty="0"/>
              <a:t> </a:t>
            </a:r>
            <a:r>
              <a:rPr lang="en-US" dirty="0" err="1"/>
              <a:t>ortaya</a:t>
            </a:r>
            <a:r>
              <a:rPr lang="en-US" dirty="0"/>
              <a:t> </a:t>
            </a:r>
            <a:r>
              <a:rPr lang="en-US" dirty="0" err="1"/>
              <a:t>çıkması</a:t>
            </a:r>
            <a:r>
              <a:rPr lang="en-US" dirty="0"/>
              <a:t> </a:t>
            </a:r>
            <a:r>
              <a:rPr lang="en-US" dirty="0" err="1"/>
              <a:t>ve</a:t>
            </a:r>
            <a:r>
              <a:rPr lang="en-US" dirty="0"/>
              <a:t> </a:t>
            </a:r>
            <a:r>
              <a:rPr lang="en-US" dirty="0" err="1"/>
              <a:t>eğitim</a:t>
            </a:r>
            <a:r>
              <a:rPr lang="en-US" dirty="0"/>
              <a:t> </a:t>
            </a:r>
            <a:r>
              <a:rPr lang="en-US" dirty="0" err="1"/>
              <a:t>gereksinimlerinin</a:t>
            </a:r>
            <a:r>
              <a:rPr lang="en-US" dirty="0"/>
              <a:t> </a:t>
            </a:r>
            <a:r>
              <a:rPr lang="en-US" dirty="0" err="1"/>
              <a:t>değişmesi</a:t>
            </a:r>
            <a:r>
              <a:rPr lang="en-US" dirty="0"/>
              <a:t>, </a:t>
            </a:r>
            <a:r>
              <a:rPr lang="en-US" dirty="0" err="1"/>
              <a:t>yapay</a:t>
            </a:r>
            <a:r>
              <a:rPr lang="en-US" dirty="0"/>
              <a:t> </a:t>
            </a:r>
            <a:r>
              <a:rPr lang="en-US" dirty="0" err="1"/>
              <a:t>zekanın</a:t>
            </a:r>
            <a:r>
              <a:rPr lang="en-US" dirty="0"/>
              <a:t> </a:t>
            </a:r>
            <a:r>
              <a:rPr lang="en-US" dirty="0" err="1"/>
              <a:t>sosyoekonomik</a:t>
            </a:r>
            <a:r>
              <a:rPr lang="en-US" dirty="0"/>
              <a:t> </a:t>
            </a:r>
            <a:r>
              <a:rPr lang="en-US" dirty="0" err="1"/>
              <a:t>etkileri</a:t>
            </a:r>
            <a:r>
              <a:rPr lang="en-US" dirty="0"/>
              <a:t> </a:t>
            </a:r>
            <a:r>
              <a:rPr lang="en-US" dirty="0" err="1"/>
              <a:t>arasındadır</a:t>
            </a:r>
            <a:r>
              <a:rPr lang="en-US" dirty="0"/>
              <a:t>. </a:t>
            </a:r>
            <a:r>
              <a:rPr lang="en-US" dirty="0" err="1"/>
              <a:t>meseaka</a:t>
            </a:r>
            <a:r>
              <a:rPr lang="en-US" dirty="0"/>
              <a:t> prompt </a:t>
            </a:r>
            <a:r>
              <a:rPr lang="en-US" dirty="0" err="1"/>
              <a:t>eng.</a:t>
            </a:r>
            <a:r>
              <a:rPr lang="en-US" dirty="0"/>
              <a:t> , </a:t>
            </a:r>
            <a:r>
              <a:rPr lang="en-US" dirty="0" err="1"/>
              <a:t>etik</a:t>
            </a:r>
            <a:r>
              <a:rPr lang="en-US" dirty="0"/>
              <a:t> </a:t>
            </a:r>
            <a:r>
              <a:rPr lang="en-US" dirty="0" err="1"/>
              <a:t>ve</a:t>
            </a:r>
            <a:r>
              <a:rPr lang="en-US" dirty="0"/>
              <a:t> </a:t>
            </a:r>
            <a:r>
              <a:rPr lang="en-US" dirty="0" err="1"/>
              <a:t>güvenlik</a:t>
            </a:r>
            <a:r>
              <a:rPr lang="en-US" dirty="0"/>
              <a:t> </a:t>
            </a:r>
            <a:r>
              <a:rPr lang="en-US" dirty="0" err="1"/>
              <a:t>uzmanı</a:t>
            </a:r>
            <a:r>
              <a:rPr lang="en-US" dirty="0"/>
              <a:t> ai </a:t>
            </a:r>
            <a:r>
              <a:rPr lang="en-US" dirty="0" err="1"/>
              <a:t>özelinde</a:t>
            </a:r>
            <a:r>
              <a:rPr lang="en-US" dirty="0"/>
              <a:t> </a:t>
            </a:r>
            <a:r>
              <a:rPr lang="en-US" dirty="0" err="1"/>
              <a:t>bu</a:t>
            </a:r>
            <a:r>
              <a:rPr lang="en-US" dirty="0"/>
              <a:t> </a:t>
            </a:r>
            <a:r>
              <a:rPr lang="en-US" dirty="0" err="1"/>
              <a:t>tarz</a:t>
            </a:r>
            <a:r>
              <a:rPr lang="en-US" dirty="0"/>
              <a:t> </a:t>
            </a:r>
            <a:r>
              <a:rPr lang="en-US" dirty="0" err="1"/>
              <a:t>meslekler</a:t>
            </a:r>
            <a:r>
              <a:rPr lang="en-US" dirty="0"/>
              <a:t> </a:t>
            </a:r>
            <a:r>
              <a:rPr lang="en-US" dirty="0" err="1"/>
              <a:t>ortaya</a:t>
            </a:r>
            <a:r>
              <a:rPr lang="en-US" dirty="0"/>
              <a:t> </a:t>
            </a:r>
            <a:r>
              <a:rPr lang="en-US" dirty="0" err="1"/>
              <a:t>çıkıyor</a:t>
            </a:r>
            <a:r>
              <a:rPr lang="en-US" dirty="0"/>
              <a:t>.</a:t>
            </a:r>
          </a:p>
          <a:p>
            <a:endParaRPr lang="en-US" dirty="0"/>
          </a:p>
          <a:p>
            <a:r>
              <a:rPr lang="en-US" dirty="0"/>
              <a:t>4. </a:t>
            </a:r>
            <a:r>
              <a:rPr lang="en-US" dirty="0" err="1"/>
              <a:t>Sürekli</a:t>
            </a:r>
            <a:r>
              <a:rPr lang="en-US" dirty="0"/>
              <a:t> </a:t>
            </a:r>
            <a:r>
              <a:rPr lang="en-US" dirty="0" err="1"/>
              <a:t>Gelişim</a:t>
            </a:r>
            <a:r>
              <a:rPr lang="en-US" dirty="0"/>
              <a:t>:</a:t>
            </a:r>
          </a:p>
          <a:p>
            <a:r>
              <a:rPr lang="en-US" dirty="0" err="1"/>
              <a:t>Yapay</a:t>
            </a:r>
            <a:r>
              <a:rPr lang="en-US" dirty="0"/>
              <a:t> </a:t>
            </a:r>
            <a:r>
              <a:rPr lang="en-US" dirty="0" err="1"/>
              <a:t>zeka</a:t>
            </a:r>
            <a:r>
              <a:rPr lang="en-US" dirty="0"/>
              <a:t> </a:t>
            </a:r>
            <a:r>
              <a:rPr lang="en-US" dirty="0" err="1"/>
              <a:t>teknolojisi</a:t>
            </a:r>
            <a:r>
              <a:rPr lang="en-US" dirty="0"/>
              <a:t> </a:t>
            </a:r>
            <a:r>
              <a:rPr lang="en-US" dirty="0" err="1"/>
              <a:t>sürekli</a:t>
            </a:r>
            <a:r>
              <a:rPr lang="en-US" dirty="0"/>
              <a:t> </a:t>
            </a:r>
            <a:r>
              <a:rPr lang="en-US" dirty="0" err="1"/>
              <a:t>gelişmekte</a:t>
            </a:r>
            <a:r>
              <a:rPr lang="en-US" dirty="0"/>
              <a:t> </a:t>
            </a:r>
            <a:r>
              <a:rPr lang="en-US" dirty="0" err="1"/>
              <a:t>ve</a:t>
            </a:r>
            <a:r>
              <a:rPr lang="en-US" dirty="0"/>
              <a:t> </a:t>
            </a:r>
            <a:r>
              <a:rPr lang="en-US" dirty="0" err="1"/>
              <a:t>değişmektedir</a:t>
            </a:r>
            <a:r>
              <a:rPr lang="en-US" dirty="0"/>
              <a:t>. Yeni </a:t>
            </a:r>
            <a:r>
              <a:rPr lang="en-US" dirty="0" err="1"/>
              <a:t>algoritmalar</a:t>
            </a:r>
            <a:r>
              <a:rPr lang="en-US" dirty="0"/>
              <a:t>, </a:t>
            </a:r>
            <a:r>
              <a:rPr lang="en-US" dirty="0" err="1"/>
              <a:t>veri</a:t>
            </a:r>
            <a:r>
              <a:rPr lang="en-US" dirty="0"/>
              <a:t> </a:t>
            </a:r>
            <a:r>
              <a:rPr lang="en-US" dirty="0" err="1"/>
              <a:t>işleme</a:t>
            </a:r>
            <a:r>
              <a:rPr lang="en-US" dirty="0"/>
              <a:t> </a:t>
            </a:r>
            <a:r>
              <a:rPr lang="en-US" dirty="0" err="1"/>
              <a:t>teknikleri</a:t>
            </a:r>
            <a:r>
              <a:rPr lang="en-US" dirty="0"/>
              <a:t> </a:t>
            </a:r>
            <a:r>
              <a:rPr lang="en-US" dirty="0" err="1"/>
              <a:t>ve</a:t>
            </a:r>
            <a:r>
              <a:rPr lang="en-US" dirty="0"/>
              <a:t> </a:t>
            </a:r>
            <a:r>
              <a:rPr lang="en-US" dirty="0" err="1"/>
              <a:t>bilgi</a:t>
            </a:r>
            <a:r>
              <a:rPr lang="en-US" dirty="0"/>
              <a:t> </a:t>
            </a:r>
            <a:r>
              <a:rPr lang="en-US" dirty="0" err="1"/>
              <a:t>işlem</a:t>
            </a:r>
            <a:r>
              <a:rPr lang="en-US" dirty="0"/>
              <a:t> </a:t>
            </a:r>
            <a:r>
              <a:rPr lang="en-US" dirty="0" err="1"/>
              <a:t>kapasiteleri</a:t>
            </a:r>
            <a:r>
              <a:rPr lang="en-US" dirty="0"/>
              <a:t>, </a:t>
            </a:r>
            <a:r>
              <a:rPr lang="en-US" dirty="0" err="1"/>
              <a:t>AI'nın</a:t>
            </a:r>
            <a:r>
              <a:rPr lang="en-US" dirty="0"/>
              <a:t> ne </a:t>
            </a:r>
            <a:r>
              <a:rPr lang="en-US" dirty="0" err="1"/>
              <a:t>yapabileceğini</a:t>
            </a:r>
            <a:r>
              <a:rPr lang="en-US" dirty="0"/>
              <a:t> </a:t>
            </a:r>
            <a:r>
              <a:rPr lang="en-US" dirty="0" err="1"/>
              <a:t>ve</a:t>
            </a:r>
            <a:r>
              <a:rPr lang="en-US" dirty="0"/>
              <a:t> </a:t>
            </a:r>
            <a:r>
              <a:rPr lang="en-US" dirty="0" err="1"/>
              <a:t>nasıl</a:t>
            </a:r>
            <a:r>
              <a:rPr lang="en-US" dirty="0"/>
              <a:t> </a:t>
            </a:r>
            <a:r>
              <a:rPr lang="en-US" dirty="0" err="1"/>
              <a:t>gelişebileceğini</a:t>
            </a:r>
            <a:r>
              <a:rPr lang="en-US" dirty="0"/>
              <a:t> </a:t>
            </a:r>
            <a:r>
              <a:rPr lang="en-US" dirty="0" err="1"/>
              <a:t>sürekli</a:t>
            </a:r>
            <a:r>
              <a:rPr lang="en-US" dirty="0"/>
              <a:t> </a:t>
            </a:r>
            <a:r>
              <a:rPr lang="en-US" dirty="0" err="1"/>
              <a:t>olarak</a:t>
            </a:r>
            <a:r>
              <a:rPr lang="en-US" dirty="0"/>
              <a:t> </a:t>
            </a:r>
            <a:r>
              <a:rPr lang="en-US" dirty="0" err="1"/>
              <a:t>yeniden</a:t>
            </a:r>
            <a:r>
              <a:rPr lang="en-US" dirty="0"/>
              <a:t> </a:t>
            </a:r>
            <a:r>
              <a:rPr lang="en-US" dirty="0" err="1"/>
              <a:t>şekillendirmektedir</a:t>
            </a:r>
            <a:r>
              <a:rPr lang="en-US" dirty="0"/>
              <a:t> (</a:t>
            </a:r>
            <a:r>
              <a:rPr lang="en-US" dirty="0" err="1"/>
              <a:t>üyz</a:t>
            </a:r>
            <a:r>
              <a:rPr lang="en-US" dirty="0"/>
              <a:t>).</a:t>
            </a:r>
          </a:p>
          <a:p>
            <a:endParaRPr lang="en-US" dirty="0"/>
          </a:p>
          <a:p>
            <a:r>
              <a:rPr lang="en-US" dirty="0"/>
              <a:t>5. </a:t>
            </a:r>
            <a:r>
              <a:rPr lang="en-US" dirty="0" err="1"/>
              <a:t>Ulaşılabilirlik</a:t>
            </a:r>
            <a:r>
              <a:rPr lang="en-US" dirty="0"/>
              <a:t> </a:t>
            </a:r>
            <a:r>
              <a:rPr lang="en-US" dirty="0" err="1"/>
              <a:t>ve</a:t>
            </a:r>
            <a:r>
              <a:rPr lang="en-US" dirty="0"/>
              <a:t> </a:t>
            </a:r>
            <a:r>
              <a:rPr lang="en-US" dirty="0" err="1"/>
              <a:t>Dağıtım</a:t>
            </a:r>
            <a:r>
              <a:rPr lang="en-US" dirty="0"/>
              <a:t>:</a:t>
            </a:r>
          </a:p>
          <a:p>
            <a:r>
              <a:rPr lang="en-US" dirty="0" err="1"/>
              <a:t>Yapay</a:t>
            </a:r>
            <a:r>
              <a:rPr lang="en-US" dirty="0"/>
              <a:t> </a:t>
            </a:r>
            <a:r>
              <a:rPr lang="en-US" dirty="0" err="1"/>
              <a:t>zekanın</a:t>
            </a:r>
            <a:r>
              <a:rPr lang="en-US" dirty="0"/>
              <a:t> </a:t>
            </a:r>
            <a:r>
              <a:rPr lang="en-US" dirty="0" err="1"/>
              <a:t>faydalarının</a:t>
            </a:r>
            <a:r>
              <a:rPr lang="en-US" dirty="0"/>
              <a:t> </a:t>
            </a:r>
            <a:r>
              <a:rPr lang="en-US" dirty="0" err="1"/>
              <a:t>geniş</a:t>
            </a:r>
            <a:r>
              <a:rPr lang="en-US" dirty="0"/>
              <a:t> </a:t>
            </a:r>
            <a:r>
              <a:rPr lang="en-US" dirty="0" err="1"/>
              <a:t>çapta</a:t>
            </a:r>
            <a:r>
              <a:rPr lang="en-US" dirty="0"/>
              <a:t> </a:t>
            </a:r>
            <a:r>
              <a:rPr lang="en-US" dirty="0" err="1"/>
              <a:t>dağıtılması</a:t>
            </a:r>
            <a:r>
              <a:rPr lang="en-US" dirty="0"/>
              <a:t> </a:t>
            </a:r>
            <a:r>
              <a:rPr lang="en-US" dirty="0" err="1"/>
              <a:t>ve</a:t>
            </a:r>
            <a:r>
              <a:rPr lang="en-US" dirty="0"/>
              <a:t> </a:t>
            </a:r>
            <a:r>
              <a:rPr lang="en-US" dirty="0" err="1"/>
              <a:t>herkesin</a:t>
            </a:r>
            <a:r>
              <a:rPr lang="en-US" dirty="0"/>
              <a:t> </a:t>
            </a:r>
            <a:r>
              <a:rPr lang="en-US" dirty="0" err="1"/>
              <a:t>bu</a:t>
            </a:r>
            <a:r>
              <a:rPr lang="en-US" dirty="0"/>
              <a:t> </a:t>
            </a:r>
            <a:r>
              <a:rPr lang="en-US" dirty="0" err="1"/>
              <a:t>teknolojiden</a:t>
            </a:r>
            <a:r>
              <a:rPr lang="en-US" dirty="0"/>
              <a:t> </a:t>
            </a:r>
            <a:r>
              <a:rPr lang="en-US" dirty="0" err="1"/>
              <a:t>adil</a:t>
            </a:r>
            <a:r>
              <a:rPr lang="en-US" dirty="0"/>
              <a:t> </a:t>
            </a:r>
            <a:r>
              <a:rPr lang="en-US" dirty="0" err="1"/>
              <a:t>bir</a:t>
            </a:r>
            <a:r>
              <a:rPr lang="en-US" dirty="0"/>
              <a:t> </a:t>
            </a:r>
            <a:r>
              <a:rPr lang="en-US" dirty="0" err="1"/>
              <a:t>şekilde</a:t>
            </a:r>
            <a:r>
              <a:rPr lang="en-US" dirty="0"/>
              <a:t> </a:t>
            </a:r>
            <a:r>
              <a:rPr lang="en-US" dirty="0" err="1"/>
              <a:t>yararlanabilmesi</a:t>
            </a:r>
            <a:r>
              <a:rPr lang="en-US" dirty="0"/>
              <a:t> </a:t>
            </a:r>
            <a:r>
              <a:rPr lang="en-US" dirty="0" err="1"/>
              <a:t>için</a:t>
            </a:r>
            <a:r>
              <a:rPr lang="en-US" dirty="0"/>
              <a:t> </a:t>
            </a:r>
            <a:r>
              <a:rPr lang="en-US" dirty="0" err="1"/>
              <a:t>çalışmalar</a:t>
            </a:r>
            <a:r>
              <a:rPr lang="en-US" dirty="0"/>
              <a:t> </a:t>
            </a:r>
            <a:r>
              <a:rPr lang="en-US" dirty="0" err="1"/>
              <a:t>yapılıyor</a:t>
            </a:r>
            <a:r>
              <a:rPr lang="en-US" dirty="0"/>
              <a:t>. </a:t>
            </a:r>
            <a:r>
              <a:rPr lang="en-US" dirty="0" err="1"/>
              <a:t>şuan</a:t>
            </a:r>
            <a:r>
              <a:rPr lang="en-US" dirty="0"/>
              <a:t> </a:t>
            </a:r>
            <a:r>
              <a:rPr lang="en-US" dirty="0" err="1"/>
              <a:t>geliştirilen</a:t>
            </a:r>
            <a:r>
              <a:rPr lang="en-US" dirty="0"/>
              <a:t> </a:t>
            </a:r>
            <a:r>
              <a:rPr lang="en-US" dirty="0" err="1"/>
              <a:t>açık</a:t>
            </a:r>
            <a:r>
              <a:rPr lang="en-US" dirty="0"/>
              <a:t> </a:t>
            </a:r>
            <a:r>
              <a:rPr lang="en-US" dirty="0" err="1"/>
              <a:t>kaynak</a:t>
            </a:r>
            <a:r>
              <a:rPr lang="en-US" dirty="0"/>
              <a:t> </a:t>
            </a:r>
            <a:r>
              <a:rPr lang="en-US" dirty="0" err="1"/>
              <a:t>dil</a:t>
            </a:r>
            <a:r>
              <a:rPr lang="en-US" dirty="0"/>
              <a:t> </a:t>
            </a:r>
            <a:r>
              <a:rPr lang="en-US" dirty="0" err="1"/>
              <a:t>modelleri</a:t>
            </a:r>
            <a:r>
              <a:rPr lang="en-US" dirty="0"/>
              <a:t> </a:t>
            </a:r>
            <a:r>
              <a:rPr lang="en-US" dirty="0" err="1"/>
              <a:t>mesela</a:t>
            </a:r>
            <a:endParaRPr lang="en-US" dirty="0"/>
          </a:p>
          <a:p>
            <a:endParaRPr lang="en-US" dirty="0"/>
          </a:p>
          <a:p>
            <a:r>
              <a:rPr lang="en-US" dirty="0"/>
              <a:t>6. </a:t>
            </a:r>
            <a:r>
              <a:rPr lang="en-US" dirty="0" err="1"/>
              <a:t>Küresel</a:t>
            </a:r>
            <a:r>
              <a:rPr lang="en-US" dirty="0"/>
              <a:t> </a:t>
            </a:r>
            <a:r>
              <a:rPr lang="en-US" dirty="0" err="1"/>
              <a:t>Rekabet</a:t>
            </a:r>
            <a:r>
              <a:rPr lang="en-US" dirty="0"/>
              <a:t>:</a:t>
            </a:r>
          </a:p>
          <a:p>
            <a:r>
              <a:rPr lang="en-US" dirty="0" err="1"/>
              <a:t>Yapay</a:t>
            </a:r>
            <a:r>
              <a:rPr lang="en-US" dirty="0"/>
              <a:t> </a:t>
            </a:r>
            <a:r>
              <a:rPr lang="en-US" dirty="0" err="1"/>
              <a:t>zeka</a:t>
            </a:r>
            <a:r>
              <a:rPr lang="en-US" dirty="0"/>
              <a:t> </a:t>
            </a:r>
            <a:r>
              <a:rPr lang="en-US" dirty="0" err="1"/>
              <a:t>aynı</a:t>
            </a:r>
            <a:r>
              <a:rPr lang="en-US" dirty="0"/>
              <a:t> </a:t>
            </a:r>
            <a:r>
              <a:rPr lang="en-US" dirty="0" err="1"/>
              <a:t>zamanda</a:t>
            </a:r>
            <a:r>
              <a:rPr lang="en-US" dirty="0"/>
              <a:t> </a:t>
            </a:r>
            <a:r>
              <a:rPr lang="en-US" dirty="0" err="1"/>
              <a:t>küresel</a:t>
            </a:r>
            <a:r>
              <a:rPr lang="en-US" dirty="0"/>
              <a:t> </a:t>
            </a:r>
            <a:r>
              <a:rPr lang="en-US" dirty="0" err="1"/>
              <a:t>bir</a:t>
            </a:r>
            <a:r>
              <a:rPr lang="en-US" dirty="0"/>
              <a:t> </a:t>
            </a:r>
            <a:r>
              <a:rPr lang="en-US" dirty="0" err="1"/>
              <a:t>rekabet</a:t>
            </a:r>
            <a:r>
              <a:rPr lang="en-US" dirty="0"/>
              <a:t> </a:t>
            </a:r>
            <a:r>
              <a:rPr lang="en-US" dirty="0" err="1"/>
              <a:t>alanıdır</a:t>
            </a:r>
            <a:r>
              <a:rPr lang="en-US" dirty="0"/>
              <a:t>. </a:t>
            </a:r>
            <a:r>
              <a:rPr lang="en-US" dirty="0" err="1"/>
              <a:t>Ülkeler</a:t>
            </a:r>
            <a:r>
              <a:rPr lang="en-US" dirty="0"/>
              <a:t> </a:t>
            </a:r>
            <a:r>
              <a:rPr lang="en-US" dirty="0" err="1"/>
              <a:t>ve</a:t>
            </a:r>
            <a:r>
              <a:rPr lang="en-US" dirty="0"/>
              <a:t> </a:t>
            </a:r>
            <a:r>
              <a:rPr lang="en-US" dirty="0" err="1"/>
              <a:t>şirketler</a:t>
            </a:r>
            <a:r>
              <a:rPr lang="en-US" dirty="0"/>
              <a:t>, AI </a:t>
            </a:r>
            <a:r>
              <a:rPr lang="en-US" dirty="0" err="1"/>
              <a:t>teknolojilerinde</a:t>
            </a:r>
            <a:r>
              <a:rPr lang="en-US" dirty="0"/>
              <a:t> </a:t>
            </a:r>
            <a:r>
              <a:rPr lang="en-US" dirty="0" err="1"/>
              <a:t>lider</a:t>
            </a:r>
            <a:r>
              <a:rPr lang="en-US" dirty="0"/>
              <a:t> </a:t>
            </a:r>
            <a:r>
              <a:rPr lang="en-US" dirty="0" err="1"/>
              <a:t>olmak</a:t>
            </a:r>
            <a:r>
              <a:rPr lang="en-US" dirty="0"/>
              <a:t> </a:t>
            </a:r>
            <a:r>
              <a:rPr lang="en-US" dirty="0" err="1"/>
              <a:t>için</a:t>
            </a:r>
            <a:r>
              <a:rPr lang="en-US" dirty="0"/>
              <a:t> </a:t>
            </a:r>
            <a:r>
              <a:rPr lang="en-US" dirty="0" err="1"/>
              <a:t>yarışmakta</a:t>
            </a:r>
            <a:r>
              <a:rPr lang="en-US" dirty="0"/>
              <a:t> </a:t>
            </a:r>
            <a:r>
              <a:rPr lang="en-US" dirty="0" err="1"/>
              <a:t>ve</a:t>
            </a:r>
            <a:r>
              <a:rPr lang="en-US" dirty="0"/>
              <a:t> </a:t>
            </a:r>
            <a:r>
              <a:rPr lang="en-US" dirty="0" err="1"/>
              <a:t>bu</a:t>
            </a:r>
            <a:r>
              <a:rPr lang="en-US" dirty="0"/>
              <a:t> </a:t>
            </a:r>
            <a:r>
              <a:rPr lang="en-US" dirty="0" err="1"/>
              <a:t>teknolojinin</a:t>
            </a:r>
            <a:r>
              <a:rPr lang="en-US" dirty="0"/>
              <a:t> </a:t>
            </a:r>
            <a:r>
              <a:rPr lang="en-US" dirty="0" err="1"/>
              <a:t>getireceği</a:t>
            </a:r>
            <a:r>
              <a:rPr lang="en-US" dirty="0"/>
              <a:t> </a:t>
            </a:r>
            <a:r>
              <a:rPr lang="en-US" dirty="0" err="1"/>
              <a:t>yeniliklerden</a:t>
            </a:r>
            <a:r>
              <a:rPr lang="en-US" dirty="0"/>
              <a:t> </a:t>
            </a:r>
            <a:r>
              <a:rPr lang="en-US" dirty="0" err="1"/>
              <a:t>yararlanmak</a:t>
            </a:r>
            <a:r>
              <a:rPr lang="en-US" dirty="0"/>
              <a:t> </a:t>
            </a:r>
            <a:r>
              <a:rPr lang="en-US" dirty="0" err="1"/>
              <a:t>için</a:t>
            </a:r>
            <a:r>
              <a:rPr lang="en-US" dirty="0"/>
              <a:t> </a:t>
            </a:r>
            <a:r>
              <a:rPr lang="en-US" dirty="0" err="1"/>
              <a:t>ciddi</a:t>
            </a:r>
            <a:r>
              <a:rPr lang="en-US" dirty="0"/>
              <a:t> </a:t>
            </a:r>
            <a:r>
              <a:rPr lang="en-US" dirty="0" err="1"/>
              <a:t>yatırımlar</a:t>
            </a:r>
            <a:r>
              <a:rPr lang="en-US" dirty="0"/>
              <a:t> </a:t>
            </a:r>
            <a:r>
              <a:rPr lang="en-US" dirty="0" err="1"/>
              <a:t>yapmaktadırlar</a:t>
            </a:r>
            <a:r>
              <a:rPr lang="en-US" dirty="0"/>
              <a:t>.</a:t>
            </a:r>
          </a:p>
          <a:p>
            <a:endParaRPr lang="en-US" dirty="0"/>
          </a:p>
          <a:p>
            <a:r>
              <a:rPr lang="en-US" dirty="0"/>
              <a:t>Bu </a:t>
            </a:r>
            <a:r>
              <a:rPr lang="en-US" dirty="0" err="1"/>
              <a:t>yönleri</a:t>
            </a:r>
            <a:r>
              <a:rPr lang="en-US" dirty="0"/>
              <a:t> </a:t>
            </a:r>
            <a:r>
              <a:rPr lang="en-US" dirty="0" err="1"/>
              <a:t>vurgulamak</a:t>
            </a:r>
            <a:r>
              <a:rPr lang="en-US" dirty="0"/>
              <a:t>, </a:t>
            </a:r>
            <a:r>
              <a:rPr lang="en-US" dirty="0" err="1"/>
              <a:t>yapay</a:t>
            </a:r>
            <a:r>
              <a:rPr lang="en-US" dirty="0"/>
              <a:t> </a:t>
            </a:r>
            <a:r>
              <a:rPr lang="en-US" dirty="0" err="1"/>
              <a:t>zekanın</a:t>
            </a:r>
            <a:r>
              <a:rPr lang="en-US" dirty="0"/>
              <a:t> </a:t>
            </a:r>
            <a:r>
              <a:rPr lang="en-US" dirty="0" err="1"/>
              <a:t>sadece</a:t>
            </a:r>
            <a:r>
              <a:rPr lang="en-US" dirty="0"/>
              <a:t> </a:t>
            </a:r>
            <a:r>
              <a:rPr lang="en-US" dirty="0" err="1"/>
              <a:t>teknik</a:t>
            </a:r>
            <a:r>
              <a:rPr lang="en-US" dirty="0"/>
              <a:t> </a:t>
            </a:r>
            <a:r>
              <a:rPr lang="en-US" dirty="0" err="1"/>
              <a:t>bir</a:t>
            </a:r>
            <a:r>
              <a:rPr lang="en-US" dirty="0"/>
              <a:t> </a:t>
            </a:r>
            <a:r>
              <a:rPr lang="en-US" dirty="0" err="1"/>
              <a:t>konu</a:t>
            </a:r>
            <a:r>
              <a:rPr lang="en-US" dirty="0"/>
              <a:t> </a:t>
            </a:r>
            <a:r>
              <a:rPr lang="en-US" dirty="0" err="1"/>
              <a:t>olmadığını</a:t>
            </a:r>
            <a:r>
              <a:rPr lang="en-US" dirty="0"/>
              <a:t>, </a:t>
            </a:r>
            <a:r>
              <a:rPr lang="en-US" dirty="0" err="1"/>
              <a:t>aynı</a:t>
            </a:r>
            <a:r>
              <a:rPr lang="en-US" dirty="0"/>
              <a:t> </a:t>
            </a:r>
            <a:r>
              <a:rPr lang="en-US" dirty="0" err="1"/>
              <a:t>zamanda</a:t>
            </a:r>
            <a:r>
              <a:rPr lang="en-US" dirty="0"/>
              <a:t> </a:t>
            </a:r>
            <a:r>
              <a:rPr lang="en-US" dirty="0" err="1"/>
              <a:t>toplumsal</a:t>
            </a:r>
            <a:r>
              <a:rPr lang="en-US" dirty="0"/>
              <a:t>, </a:t>
            </a:r>
            <a:r>
              <a:rPr lang="en-US" dirty="0" err="1"/>
              <a:t>etik</a:t>
            </a:r>
            <a:r>
              <a:rPr lang="en-US" dirty="0"/>
              <a:t> </a:t>
            </a:r>
            <a:r>
              <a:rPr lang="en-US" dirty="0" err="1"/>
              <a:t>ve</a:t>
            </a:r>
            <a:r>
              <a:rPr lang="en-US" dirty="0"/>
              <a:t> </a:t>
            </a:r>
            <a:r>
              <a:rPr lang="en-US" dirty="0" err="1"/>
              <a:t>ekonomik</a:t>
            </a:r>
            <a:r>
              <a:rPr lang="en-US" dirty="0"/>
              <a:t> </a:t>
            </a:r>
            <a:r>
              <a:rPr lang="en-US" dirty="0" err="1"/>
              <a:t>boyutları</a:t>
            </a:r>
            <a:r>
              <a:rPr lang="en-US" dirty="0"/>
              <a:t> da </a:t>
            </a:r>
            <a:r>
              <a:rPr lang="en-US" dirty="0" err="1"/>
              <a:t>olan</a:t>
            </a:r>
            <a:r>
              <a:rPr lang="en-US" dirty="0"/>
              <a:t> </a:t>
            </a:r>
            <a:r>
              <a:rPr lang="en-US" dirty="0" err="1"/>
              <a:t>karmaşık</a:t>
            </a:r>
            <a:r>
              <a:rPr lang="en-US" dirty="0"/>
              <a:t> </a:t>
            </a:r>
            <a:r>
              <a:rPr lang="en-US" dirty="0" err="1"/>
              <a:t>bir</a:t>
            </a:r>
            <a:r>
              <a:rPr lang="en-US" dirty="0"/>
              <a:t> </a:t>
            </a:r>
            <a:r>
              <a:rPr lang="en-US" dirty="0" err="1"/>
              <a:t>alan</a:t>
            </a:r>
            <a:r>
              <a:rPr lang="en-US" dirty="0"/>
              <a:t> </a:t>
            </a:r>
            <a:r>
              <a:rPr lang="en-US" dirty="0" err="1"/>
              <a:t>olduğunu</a:t>
            </a:r>
            <a:r>
              <a:rPr lang="en-US" dirty="0"/>
              <a:t> </a:t>
            </a:r>
            <a:r>
              <a:rPr lang="en-US" dirty="0" err="1"/>
              <a:t>gösterir</a:t>
            </a:r>
            <a:r>
              <a:rPr lang="en-US" dirty="0"/>
              <a:t>. Bu </a:t>
            </a:r>
            <a:r>
              <a:rPr lang="en-US" dirty="0" err="1"/>
              <a:t>bakış</a:t>
            </a:r>
            <a:r>
              <a:rPr lang="en-US" dirty="0"/>
              <a:t> </a:t>
            </a:r>
            <a:r>
              <a:rPr lang="en-US" dirty="0" err="1"/>
              <a:t>açısı</a:t>
            </a:r>
            <a:r>
              <a:rPr lang="en-US" dirty="0"/>
              <a:t>, </a:t>
            </a:r>
            <a:r>
              <a:rPr lang="en-US" dirty="0" err="1"/>
              <a:t>yapay</a:t>
            </a:r>
            <a:r>
              <a:rPr lang="en-US" dirty="0"/>
              <a:t> </a:t>
            </a:r>
            <a:r>
              <a:rPr lang="en-US" dirty="0" err="1"/>
              <a:t>zekanın</a:t>
            </a:r>
            <a:r>
              <a:rPr lang="en-US" dirty="0"/>
              <a:t> </a:t>
            </a:r>
            <a:r>
              <a:rPr lang="en-US" dirty="0" err="1"/>
              <a:t>günlük</a:t>
            </a:r>
            <a:r>
              <a:rPr lang="en-US" dirty="0"/>
              <a:t> </a:t>
            </a:r>
            <a:r>
              <a:rPr lang="en-US" dirty="0" err="1"/>
              <a:t>hayatımızdaki</a:t>
            </a:r>
            <a:r>
              <a:rPr lang="en-US" dirty="0"/>
              <a:t> </a:t>
            </a:r>
            <a:r>
              <a:rPr lang="en-US" dirty="0" err="1"/>
              <a:t>yerini</a:t>
            </a:r>
            <a:r>
              <a:rPr lang="en-US" dirty="0"/>
              <a:t> </a:t>
            </a:r>
            <a:r>
              <a:rPr lang="en-US" dirty="0" err="1"/>
              <a:t>ve</a:t>
            </a:r>
            <a:r>
              <a:rPr lang="en-US" dirty="0"/>
              <a:t> </a:t>
            </a:r>
            <a:r>
              <a:rPr lang="en-US" dirty="0" err="1"/>
              <a:t>geleceğimiz</a:t>
            </a:r>
            <a:r>
              <a:rPr lang="en-US" dirty="0"/>
              <a:t> </a:t>
            </a:r>
            <a:r>
              <a:rPr lang="en-US" dirty="0" err="1"/>
              <a:t>üzerindeki</a:t>
            </a:r>
            <a:r>
              <a:rPr lang="en-US" dirty="0"/>
              <a:t> </a:t>
            </a:r>
            <a:r>
              <a:rPr lang="en-US" dirty="0" err="1"/>
              <a:t>etkisini</a:t>
            </a:r>
            <a:r>
              <a:rPr lang="en-US" dirty="0"/>
              <a:t>  </a:t>
            </a:r>
            <a:r>
              <a:rPr lang="en-US" dirty="0" err="1"/>
              <a:t>iyianlamamızı</a:t>
            </a:r>
            <a:r>
              <a:rPr lang="en-US" dirty="0"/>
              <a:t> </a:t>
            </a:r>
            <a:r>
              <a:rPr lang="en-US" dirty="0" err="1"/>
              <a:t>sağlar</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bunlar alt dalları</a:t>
            </a:r>
          </a:p>
          <a:p>
            <a:pPr rtl="0"/>
            <a:r>
              <a:rPr lang="tr-TR" dirty="0">
                <a:effectLst/>
              </a:rPr>
              <a:t> </a:t>
            </a:r>
          </a:p>
          <a:p>
            <a:pPr rtl="0"/>
            <a:r>
              <a:rPr lang="tr-TR" dirty="0">
                <a:effectLst/>
              </a:rPr>
              <a:t>Bunların detayına girmeden önce önemli bir adımdan bahsetmek isterim.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pPr rtl="0"/>
            <a:r>
              <a:rPr lang="tr-TR" dirty="0"/>
              <a:t>veri , veri işleme makine öğrenmesinin temelidir. bu </a:t>
            </a:r>
            <a:r>
              <a:rPr lang="tr-TR" dirty="0" err="1"/>
              <a:t>adum</a:t>
            </a:r>
            <a:r>
              <a:rPr lang="tr-TR" dirty="0"/>
              <a:t> özellikle kritik olduğu için detaylandırmak istedim.</a:t>
            </a:r>
          </a:p>
          <a:p>
            <a:pPr rtl="0"/>
            <a:r>
              <a:rPr lang="tr-TR" dirty="0"/>
              <a:t> </a:t>
            </a:r>
          </a:p>
          <a:p>
            <a:pPr rtl="0"/>
            <a:r>
              <a:rPr lang="tr-TR" dirty="0"/>
              <a:t>ham verilerin kullanılabilir, anlamlı bilgilere dönüştürülmesi</a:t>
            </a:r>
          </a:p>
          <a:p>
            <a:pPr rtl="0"/>
            <a:r>
              <a:rPr lang="tr-TR" dirty="0"/>
              <a:t> </a:t>
            </a:r>
          </a:p>
          <a:p>
            <a:pPr rtl="0"/>
            <a:r>
              <a:rPr lang="tr-TR" dirty="0"/>
              <a:t>Bu aşamada, verilerin algoritmalara uygun hale getirilmesi ve anlamlı bilgiler elde etmek için düzenlenmesi amaçlanır.</a:t>
            </a:r>
            <a:br>
              <a:rPr lang="tr-TR" dirty="0"/>
            </a:br>
            <a:r>
              <a:rPr lang="tr-TR" dirty="0"/>
              <a:t>Makine öğrenmesi sürecinde veri işleme, belki de en kritik adımlardan biridir. Veri, makine öğrenmesi algoritmalarının temel yapı taşıdır ve algoritmanın performansı, işlenen verinin kalitesi ve doğruluğuna bağlıdır.</a:t>
            </a:r>
          </a:p>
          <a:p>
            <a:pPr rtl="0"/>
            <a:r>
              <a:rPr lang="tr-TR" dirty="0"/>
              <a:t> </a:t>
            </a:r>
          </a:p>
          <a:p>
            <a:pPr rtl="0"/>
            <a:r>
              <a:rPr lang="tr-TR" dirty="0"/>
              <a:t>Makine öğrenmesi, veriye dayalı öğrenme ve tahminlerde bulunma sürecidir ve bu sürecin kalitesi doğrudan kullanılan verinin kalitesine bağlıdır. İyi işlenmiş ve hazırlanmış veriler, makine öğrenimi modellerinin performansını ve doğruluğunu önemli ölçüde artırır.</a:t>
            </a:r>
          </a:p>
          <a:p>
            <a:pPr rtl="0"/>
            <a:r>
              <a:rPr lang="tr-TR" dirty="0"/>
              <a:t> </a:t>
            </a:r>
          </a:p>
          <a:p>
            <a:pPr rtl="0"/>
            <a:r>
              <a:rPr lang="tr-TR" dirty="0"/>
              <a:t>İyi hazırlanmış veri setleri olmadan, modeller yanıltıcı sonuçlar üretebilir ve yanlış kararlar alınmasına yol açabilir. Veri işleme, verilerin değerini ortaya çıkarır ve makine öğrenimi algoritmalarının potansiyelini en üst düzeye çıkarmak için temel bir adımdır.</a:t>
            </a:r>
          </a:p>
          <a:p>
            <a:pPr rtl="0"/>
            <a:r>
              <a:rPr lang="tr-TR" dirty="0"/>
              <a:t> </a:t>
            </a:r>
          </a:p>
          <a:p>
            <a:pPr rtl="0"/>
            <a:r>
              <a:rPr lang="tr-TR" dirty="0"/>
              <a:t>işte yaşadığım örnekler, </a:t>
            </a:r>
            <a:r>
              <a:rPr lang="tr-TR" dirty="0" err="1"/>
              <a:t>LLMler</a:t>
            </a:r>
            <a:r>
              <a:rPr lang="tr-TR" dirty="0"/>
              <a:t> için metin hazırlarken yaptıklarımız ve yapmazsak neler olabileceği falan stresli stressiz şeyi veya imza bulunacak diyelim silik mesela bu tarz problemler</a:t>
            </a:r>
          </a:p>
          <a:p>
            <a:endParaRPr lang="tr-TR" dirty="0"/>
          </a:p>
          <a:p>
            <a:r>
              <a:rPr lang="tr-TR" dirty="0"/>
              <a:t>Şimdi sizler için de projeleriniz kritik projelerinizde özellikle ilk ikisinde veri ile </a:t>
            </a:r>
            <a:r>
              <a:rPr lang="tr-TR" dirty="0" err="1"/>
              <a:t>modlleri</a:t>
            </a:r>
            <a:r>
              <a:rPr lang="tr-TR" dirty="0"/>
              <a:t> besleyeceksiniz yani modeli tekrardan eğiteceksiniz demiyorum model sizin dokümanlarınıza bakarak karar verecek çıktı verecek dolayısıyla burada yaptığınız işlemler çok önemli.</a:t>
            </a:r>
          </a:p>
        </p:txBody>
      </p:sp>
      <p:sp>
        <p:nvSpPr>
          <p:cNvPr id="4" name="Slayt Numarası Yer Tutucusu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16850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Makine öğrenmesi, geleneksel programlamadan farklı bir yaklaşım benimser. Geleneksel programlamada, belirli bir görevi yerine getirmek için doğrudan talimatlar verilirken, makine öğrenmesinde algoritmalara veri örnekleri sunularak kendi içinde öğrenme süreci gerçekleştirilir.</a:t>
            </a:r>
            <a:br>
              <a:rPr lang="tr-TR" dirty="0"/>
            </a:br>
            <a:br>
              <a:rPr lang="tr-TR" dirty="0"/>
            </a:br>
            <a:r>
              <a:rPr lang="tr-TR" dirty="0"/>
              <a:t>Makine öğrenmesi, günümüzde pek çok alanda </a:t>
            </a:r>
            <a:br>
              <a:rPr lang="tr-TR" dirty="0"/>
            </a:br>
            <a:r>
              <a:rPr lang="tr-TR" dirty="0"/>
              <a:t>önemli bir araç olarak kullanılır ve ihtiyacı belirli faktörlerle açıklanabilir:</a:t>
            </a:r>
          </a:p>
          <a:p>
            <a:pPr rtl="0"/>
            <a:r>
              <a:rPr lang="tr-TR" dirty="0"/>
              <a:t> </a:t>
            </a:r>
          </a:p>
          <a:p>
            <a:pPr rtl="0"/>
            <a:r>
              <a:rPr lang="tr-TR" dirty="0"/>
              <a:t>1. **Büyük Veri:** Günümüzde veri miktarı sürekli olarak artmaktadır. Bu büyük veri setlerini insan gücüyle analiz etmek ve anlamak zaman alıcı ve zorlayıcıdır. Makine öğrenmesi algoritmaları, büyük veri kümelerini hızlı bir şekilde işleyerek değerli bilgiler ve desenler çıkarmamıza yardımcı olur.</a:t>
            </a:r>
          </a:p>
          <a:p>
            <a:pPr rtl="0"/>
            <a:r>
              <a:rPr lang="tr-TR" dirty="0"/>
              <a:t> </a:t>
            </a:r>
          </a:p>
          <a:p>
            <a:pPr rtl="0"/>
            <a:r>
              <a:rPr lang="tr-TR" dirty="0"/>
              <a:t>2. **Karmaşık Problemler:** Bazı problemler o kadar karmaşıktır ki, geleneksel yöntemlerle çözümlenmeleri neredeyse imkansızdır. Makine öğrenmesi, bu tür karmaşık problemleri ele almak ve çözmek için güçlü bir araçtır. Örneğin, görüntü ve ses tanıma, doğal dil işleme gibi alanlardaki problemler, makine öğrenmesi sayesinde çözümlenebilir.</a:t>
            </a:r>
          </a:p>
          <a:p>
            <a:pPr rtl="0"/>
            <a:r>
              <a:rPr lang="tr-TR" dirty="0"/>
              <a:t> </a:t>
            </a:r>
          </a:p>
          <a:p>
            <a:pPr rtl="0"/>
            <a:r>
              <a:rPr lang="tr-TR" dirty="0"/>
              <a:t>3. **Özelleştirilmiş Deneyim:** Makine öğrenmesi algoritmaları, kullanıcıların tercihleri ve davranışları hakkında bilgi toplayarak özelleştirilmiş deneyimler sunabilir. Bu, e-ticaret sitelerinde önerilen ürünler, müzik ve film önerileri gibi birçok alanda görülmektedir. Tüketicilerin beklentileri arttıkça, işletmeler müşteri deneyimini kişiselleştirmek zorunda kalmıştır. Makine öğrenmesi, kullanıcı davranışlarını analiz ederek kişiselleştirilmiş ürün ve hizmet önerileri sağlar, bu da müşteri sadakatini ve satışları artırır.</a:t>
            </a:r>
          </a:p>
          <a:p>
            <a:pPr rtl="0"/>
            <a:r>
              <a:rPr lang="tr-TR" dirty="0"/>
              <a:t> </a:t>
            </a:r>
          </a:p>
          <a:p>
            <a:pPr rtl="0"/>
            <a:r>
              <a:rPr lang="tr-TR" dirty="0"/>
              <a:t>4. **Tahmin ve Öngörü:** Finansal piyasalardaki dalgalanmalar, hava durumu tahminleri, tıbbi teşhisler gibi alanlarda geleceği tahmin etmek önemlidir. Makine öğrenmesi, mevcut verilere dayanarak tahmin ve öngörü yapabilme yeteneğiyle bu tür alanlarda kullanılabilir.</a:t>
            </a:r>
          </a:p>
          <a:p>
            <a:pPr rtl="0"/>
            <a:r>
              <a:rPr lang="tr-TR" dirty="0"/>
              <a:t> </a:t>
            </a:r>
          </a:p>
          <a:p>
            <a:pPr rtl="0"/>
            <a:r>
              <a:rPr lang="tr-TR" dirty="0"/>
              <a:t>5. **Yenilikçilik ve Keşif:** Makine öğrenmesi, bilgi ve veriler arasındaki gizli ilişkileri keşfetmemizi sağlar. Bu sayede yeni fırsatlar, yenilikçi çözümler ve keşifler yapmak mümkün olur. Örneğin, müşteri önceki alışverişlerine ve gezdiği ürünlere göre, onun ilgisini çekebilecek yeni ürünleri ve indirimleri önermek mümkündür</a:t>
            </a:r>
          </a:p>
          <a:p>
            <a:pPr rtl="0"/>
            <a:r>
              <a:rPr lang="tr-TR" dirty="0"/>
              <a:t> </a:t>
            </a:r>
          </a:p>
          <a:p>
            <a:pPr rtl="0"/>
            <a:r>
              <a:rPr lang="tr-TR" dirty="0"/>
              <a:t>6. **Otomasyon ve Verimlilik:** Makine öğrenmesi, tekrarlayıcı ve rutin işlerin otomatikleştirilmesine yardımcı olur. Bu da iş süreçlerini </a:t>
            </a:r>
            <a:r>
              <a:rPr lang="tr-TR" dirty="0" err="1"/>
              <a:t>verimlendirmeye</a:t>
            </a:r>
            <a:r>
              <a:rPr lang="tr-TR" dirty="0"/>
              <a:t> ve insanların daha stratejik ve yaratıcı işlere odaklanmasına imkan tanır. Örneğin, kalite kontrol süreçlerinde, ürünlerin hatalarını tespit etmek için makine öğrenmesi algoritmaları kullanılabilir. Optik sensörlerle toplanan veriler, makine öğrenmesi modeline beslenir ve kusurlu ürünler otomatik olarak tespit edilir. Bu sayede, insanların elle inceleme yapması yerine otomatik bir sistem kullanılarak işlem hızlandırılır ve hataların önüne geçilir. Aynı zamanda, üretim sürecindeki verimlilik arttırılarak maliyetler düşürülebilir ve kalite iyileştirilebilir.</a:t>
            </a:r>
          </a:p>
          <a:p>
            <a:pPr rtl="0"/>
            <a:r>
              <a:rPr lang="tr-TR" dirty="0"/>
              <a:t> </a:t>
            </a:r>
          </a:p>
          <a:p>
            <a:pPr rtl="0"/>
            <a:r>
              <a:rPr lang="tr-TR" dirty="0"/>
              <a:t>Sonuç olarak, makine öğrenmesi, karmaşık problemlerin çözümünde, büyük veri analizinde, özelleştirilmiş deneyimler sunmada, tahmin ve öngörü yapmada ve daha birçok alanda önemli</a:t>
            </a:r>
            <a:br>
              <a:rPr lang="tr-TR" dirty="0"/>
            </a:br>
            <a:r>
              <a:rPr lang="tr-TR" dirty="0"/>
              <a:t>bir araçtır. Bu nedenlerle, makine öğrenmesine</a:t>
            </a:r>
            <a:br>
              <a:rPr lang="tr-TR" dirty="0"/>
            </a:br>
            <a:r>
              <a:rPr lang="tr-TR" dirty="0"/>
              <a:t>duyulan ihtiyaç sürekli olarak artmaktadır.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Model Nedir? – şimdi sizde 1 ay boyunca model </a:t>
            </a:r>
            <a:r>
              <a:rPr lang="tr-TR" dirty="0" err="1"/>
              <a:t>model</a:t>
            </a:r>
            <a:r>
              <a:rPr lang="tr-TR" dirty="0"/>
              <a:t> diye duyacaksınız.</a:t>
            </a:r>
          </a:p>
          <a:p>
            <a:pPr rtl="0"/>
            <a:r>
              <a:rPr lang="tr-TR" dirty="0"/>
              <a:t> </a:t>
            </a:r>
          </a:p>
          <a:p>
            <a:pPr rtl="0"/>
            <a:r>
              <a:rPr lang="tr-TR" dirty="0"/>
              <a:t>Makine öğreniminde bir model, verilerden öğrenen ve bu öğrendiklerini yeni veriler üzerinde tahminler yapmak için kullanan bir matematiksel yapının adıdır. Yani, bir nevi verilerin içindeki desenleri veya kuralları öğrenip, daha sonra bu bilgiyi kullanarak yeni şeyler hakkında akıllıca tahminlerde bulunan bir öğrenci gibi düşünebilirsiniz.</a:t>
            </a:r>
          </a:p>
          <a:p>
            <a:pPr rtl="0"/>
            <a:r>
              <a:rPr lang="tr-TR" dirty="0"/>
              <a:t> </a:t>
            </a:r>
          </a:p>
          <a:p>
            <a:pPr rtl="0"/>
            <a:r>
              <a:rPr lang="tr-TR" dirty="0"/>
              <a:t>Model Nasıl Oluşturulur?</a:t>
            </a:r>
          </a:p>
          <a:p>
            <a:pPr rtl="0"/>
            <a:r>
              <a:rPr lang="tr-TR" dirty="0"/>
              <a:t> </a:t>
            </a:r>
          </a:p>
          <a:p>
            <a:pPr rtl="0"/>
            <a:r>
              <a:rPr lang="tr-TR" dirty="0"/>
              <a:t>Bir model oluşturmak için öncelikle çok miktarda veriye ihtiyacımız var. Bu veriler, modelimizin "ders kitabı" gibidir. İşte </a:t>
            </a:r>
            <a:r>
              <a:rPr lang="tr-TR" dirty="0" err="1"/>
              <a:t>gpt’nin</a:t>
            </a:r>
            <a:r>
              <a:rPr lang="tr-TR" dirty="0"/>
              <a:t> bu kadar bilgili olmasının sebebi vs. Makine öğrenimi mühendisleri, bu verileri kullanarak algoritmalar yazarlar; bu algoritmalar da modelin "öğrenme </a:t>
            </a:r>
            <a:r>
              <a:rPr lang="tr-TR" dirty="0" err="1"/>
              <a:t>yöntemi"ni</a:t>
            </a:r>
            <a:r>
              <a:rPr lang="tr-TR" dirty="0"/>
              <a:t> belirler.</a:t>
            </a:r>
          </a:p>
          <a:p>
            <a:pPr rtl="0"/>
            <a:r>
              <a:rPr lang="tr-TR" dirty="0"/>
              <a:t> </a:t>
            </a:r>
          </a:p>
          <a:p>
            <a:pPr rtl="0"/>
            <a:r>
              <a:rPr lang="tr-TR" dirty="0"/>
              <a:t>Model oluşturma sürecinde, verilen veriler model tarafından analiz edilir ve bu verilerdeki örüntüler, ilişkiler ve yapılar model tarafından öğrenilir. Bu süreç "eğitim" olarak adlandırılır ve modelin verileri ne kadar iyi anladığını ölçmek için çeşitli yöntemler kullanılır.</a:t>
            </a:r>
          </a:p>
          <a:p>
            <a:pPr rtl="0"/>
            <a:r>
              <a:rPr lang="tr-TR" dirty="0"/>
              <a:t> </a:t>
            </a:r>
          </a:p>
          <a:p>
            <a:pPr rtl="0"/>
            <a:r>
              <a:rPr lang="tr-TR" dirty="0"/>
              <a:t>Eğitimli Bir Model Ne Yapabilir?</a:t>
            </a:r>
          </a:p>
          <a:p>
            <a:pPr rtl="0"/>
            <a:r>
              <a:rPr lang="tr-TR" dirty="0"/>
              <a:t> </a:t>
            </a:r>
          </a:p>
          <a:p>
            <a:pPr rtl="0"/>
            <a:r>
              <a:rPr lang="tr-TR" dirty="0"/>
              <a:t>Eğitimli bir model, daha önce görmediği verilere bakarak tahminlerde bulunabilir. Örneğin, bir modeli ev fiyatlarını tahmin etmek için eğitirsek, evin özellikleri (büyüklük, konum, oda sayısı gibi) verildiğinde, o evin piyasa değerini tahmin edebilir.</a:t>
            </a:r>
          </a:p>
          <a:p>
            <a:pPr rtl="0"/>
            <a:r>
              <a:rPr lang="tr-TR" dirty="0"/>
              <a:t> </a:t>
            </a:r>
          </a:p>
          <a:p>
            <a:pPr rtl="0"/>
            <a:r>
              <a:rPr lang="tr-TR" dirty="0"/>
              <a:t>Modelin Başarısı Nasıl Ölçülür?</a:t>
            </a:r>
          </a:p>
          <a:p>
            <a:pPr rtl="0"/>
            <a:r>
              <a:rPr lang="tr-TR" dirty="0"/>
              <a:t> </a:t>
            </a:r>
          </a:p>
          <a:p>
            <a:pPr rtl="0"/>
            <a:r>
              <a:rPr lang="tr-TR" dirty="0"/>
              <a:t>Bir modelin ne kadar iyi olduğunu anlamak için, modelin tahminlerini gerçek verilerle karşılaştırırız. Eğer modelin tahminleri genellikle doğruysa, bu iyi bir model olduğunu gösterir. Ancak, model sürekli hatalı tahminler yapıyorsa, ya model yeterince iyi "eğitilmemiş" demektir ya da kullanılan veriler model için uygun değildir.</a:t>
            </a:r>
          </a:p>
          <a:p>
            <a:pPr rtl="0"/>
            <a:r>
              <a:rPr lang="tr-TR" dirty="0"/>
              <a:t> </a:t>
            </a:r>
          </a:p>
          <a:p>
            <a:pPr rtl="0"/>
            <a:r>
              <a:rPr lang="tr-TR" dirty="0"/>
              <a:t>Modelin Sürekli Gelişimi</a:t>
            </a:r>
          </a:p>
          <a:p>
            <a:pPr rtl="0"/>
            <a:r>
              <a:rPr lang="tr-TR" dirty="0"/>
              <a:t> </a:t>
            </a:r>
          </a:p>
          <a:p>
            <a:pPr rtl="0"/>
            <a:r>
              <a:rPr lang="tr-TR" dirty="0"/>
              <a:t>Teknoloji ve veri dünyasında her şey sürekli değiştiği için, modeller de sürekli olarak güncellenir ve yeniden eğitilir. Yeni verilerle modeli düzenli olarak "ders çalıştırmak", onun daha iyi ve güncel tahminlerde bulunmasını sağlar. GPT 3.5 , 4 … </a:t>
            </a:r>
          </a:p>
          <a:p>
            <a:pPr rtl="0"/>
            <a:r>
              <a:rPr lang="tr-TR" dirty="0"/>
              <a:t> </a:t>
            </a:r>
          </a:p>
          <a:p>
            <a:pPr rtl="0"/>
            <a:r>
              <a:rPr lang="tr-TR" dirty="0"/>
              <a:t>Sonuç</a:t>
            </a:r>
          </a:p>
          <a:p>
            <a:pPr rtl="0"/>
            <a:r>
              <a:rPr lang="tr-TR" dirty="0"/>
              <a:t> </a:t>
            </a:r>
          </a:p>
          <a:p>
            <a:pPr rtl="0"/>
            <a:r>
              <a:rPr lang="tr-TR" dirty="0"/>
              <a:t>Özetle, makine öğreniminde bir model, verileri inceleyen, onlardan öğrenen ve bu bilgileri yeni durumlar hakkında tahminler yapmak için kullanan bir matematiksel yapının adıdır. Bu modeller, hava durumu tahmini yapmaktan, hastalıkları teşhis etmeye, hatta sizin hangi şarkıyı seveceğinizi tahmin etmeye kadar pek çok alanda kullanılır!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Denetimli öğrenme, bir modelin etiketli verilere dayalı tahminler yapmak üzere eğitildiği bir makine öğrenimi türüdür. Denetimli öğrenmede her örnek hem girdi verilerini hem de karşılık gelen bir etiketi içerir.</a:t>
            </a:r>
          </a:p>
          <a:p>
            <a:pPr rtl="0"/>
            <a:r>
              <a:rPr lang="tr-TR" dirty="0"/>
              <a:t> </a:t>
            </a:r>
          </a:p>
          <a:p>
            <a:pPr rtl="0"/>
            <a:r>
              <a:rPr lang="tr-TR" dirty="0"/>
              <a:t>Denetimli öğrenme, sınıflandırma ve regresyon gibi alt türleri içerir. Sınıflandırma, girdileri belirli sınıflara atama görevini ifade ederken, regresyon, sürekli sayısal değerlerin tahminini ifade eder.</a:t>
            </a:r>
            <a:br>
              <a:rPr lang="tr-TR" dirty="0"/>
            </a:br>
            <a:r>
              <a:rPr lang="tr-TR" dirty="0"/>
              <a:t>Denetimli öğrenmenin gücü, doğru etiketlenmiş büyük bir eğitim veri seti sağlandığında, bir algoritmanın gerçek dünya problemlerini çözmek için etkili bir şekilde öğrenmesidir. Bu, makine öğrenmesi uygulamalarının birçok alanında, örneğin görüntü ve ses sınıflandırması, doğal dil işleme, tıbbi teşhis ve finansal analiz gibi alanlarda yaygın olarak kullanılmasının nedenlerinden biridir.</a:t>
            </a:r>
          </a:p>
          <a:p>
            <a:pPr rtl="0"/>
            <a:r>
              <a:rPr lang="tr-TR" dirty="0"/>
              <a:t> </a:t>
            </a:r>
          </a:p>
          <a:p>
            <a:pPr rtl="0"/>
            <a:r>
              <a:rPr lang="tr-TR" dirty="0"/>
              <a:t>misal bir imza bulacağım dokümanda imzayı öğretiyorum etiketli verilerle bu imzadır diyorum.</a:t>
            </a:r>
          </a:p>
          <a:p>
            <a:endParaRPr lang="tr-TR" dirty="0"/>
          </a:p>
          <a:p>
            <a:pPr rtl="0"/>
            <a:r>
              <a:rPr lang="tr-TR" dirty="0"/>
              <a:t>Başka örnekler vermek gerekirse;</a:t>
            </a:r>
            <a:br>
              <a:rPr lang="tr-TR" dirty="0"/>
            </a:br>
            <a:br>
              <a:rPr lang="tr-TR" dirty="0"/>
            </a:br>
            <a:r>
              <a:rPr lang="tr-TR" dirty="0"/>
              <a:t>Örneğin, medikal teşhislerde hastalıkların teşhisinde, spam filtrelerinde e-postaların sınıflandırılmasında, görüntü sınıflandırmada nesne tanıma ve yüz tanıma gibi birçok alanda kullanılabilir. Bu algoritmalar, verilerdeki desenleri ve özellikleri anlama yeteneği sayesinde başarılı sonuçlar verir ve gerçek dünya problemlerine çözümler sunar.</a:t>
            </a:r>
          </a:p>
          <a:p>
            <a:pPr rtl="0"/>
            <a:r>
              <a:rPr lang="tr-TR" dirty="0"/>
              <a:t> </a:t>
            </a:r>
          </a:p>
          <a:p>
            <a:pPr rtl="0"/>
            <a:r>
              <a:rPr lang="tr-TR" dirty="0"/>
              <a:t>Regresyon, denetimli öğrenme türünün bir alt dalıdır ve sürekli bir çıktı elde etmek için kullanılır. Bu yöntemde, girdi verileri ile çıktı değerleri arasındaki ilişkiyi anlamak ve bu ilişkiyi kullanarak yeni girdi değerleri için tahminler yapmak amaçlanır. Yani, regresyon, bir bağımlı değişkenin bir veya daha fazla bağımsız değişkenle nasıl ilişkilendirildiğini modellemeye çalışır.</a:t>
            </a:r>
            <a:br>
              <a:rPr lang="tr-TR" dirty="0"/>
            </a:br>
            <a:r>
              <a:rPr lang="tr-TR" dirty="0"/>
              <a:t>Regresyon analizinin temel hedefi, veriler arasındaki doğrusal veya doğrusal olmayan bir ilişkiyi belirlemektir. İlişkinin doğrusal olduğu durumlarda, regresyon modeli çoğunlukla lineer bir denklem şeklinde ifade edilir. Doğrusal olmayan ilişkilerde ise, polinom veya başka türden işlevlerle ifade edilebilen modeller kullanılır.</a:t>
            </a:r>
            <a:br>
              <a:rPr lang="tr-TR" dirty="0"/>
            </a:br>
            <a:r>
              <a:rPr lang="tr-TR" dirty="0"/>
              <a:t>Örneğin, bir gayrimenkul değerleme modelini ele alalım. Bu model, evlerin özelliklerini (odaların sayısı, büyüklüğü, konumu vb.) kullanarak evlerin değerini tahmin etmeye çalışır. Eğitim veri setinde, her ev için özellikler ve gerçek satış fiyatı bilgileri bulunur. Model, bu verileri analiz ederek, evlerin özellikleri ve fiyatları arasındaki doğrusal ilişkileri tespit eder. Daha sonra, yeni bir evin özellikleri verildiğinde, model bu ilişkileri temel alarak evin tahmini değerini hesaplar.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MSIPCMContentMarking" descr="{&quot;HashCode&quot;:1126225918,&quot;Placement&quot;:&quot;Footer&quot;,&quot;Top&quot;:789.343,&quot;Left&quot;:0.0,&quot;SlideWidth&quot;:1440,&quot;SlideHeight&quot;:810}">
            <a:extLst>
              <a:ext uri="{FF2B5EF4-FFF2-40B4-BE49-F238E27FC236}">
                <a16:creationId xmlns:a16="http://schemas.microsoft.com/office/drawing/2014/main" id="{B06CC679-E94F-479A-98F3-D5F27B6F2DB4}"/>
              </a:ext>
            </a:extLst>
          </p:cNvPr>
          <p:cNvSpPr txBox="1"/>
          <p:nvPr userDrawn="1"/>
        </p:nvSpPr>
        <p:spPr>
          <a:xfrm>
            <a:off x="0" y="10024656"/>
            <a:ext cx="2702608" cy="262344"/>
          </a:xfrm>
          <a:prstGeom prst="rect">
            <a:avLst/>
          </a:prstGeom>
          <a:noFill/>
        </p:spPr>
        <p:txBody>
          <a:bodyPr vert="horz" wrap="square" lIns="0" tIns="0" rIns="0" bIns="0" rtlCol="0" anchor="ctr" anchorCtr="1">
            <a:spAutoFit/>
          </a:bodyPr>
          <a:lstStyle/>
          <a:p>
            <a:pPr algn="l">
              <a:spcBef>
                <a:spcPts val="0"/>
              </a:spcBef>
              <a:spcAft>
                <a:spcPts val="0"/>
              </a:spcAft>
            </a:pPr>
            <a:r>
              <a:rPr lang="tr-TR" sz="1000">
                <a:solidFill>
                  <a:srgbClr val="000000"/>
                </a:solidFill>
                <a:latin typeface="Calibri" panose="020F0502020204030204" pitchFamily="34" charset="0"/>
              </a:rPr>
              <a:t>Sınıflandırma: Halka Açık / Kişisel Veri İçermez</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tr-TR" dirty="0"/>
              <a:t>v</a:t>
            </a:r>
          </a:p>
        </p:txBody>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5"/>
            <a:stretch>
              <a:fillRect/>
            </a:stretch>
          </a:blipFill>
        </p:spPr>
        <p:txBody>
          <a:bodyPr/>
          <a:lstStyle/>
          <a:p>
            <a:endParaRPr lang="tr-TR"/>
          </a:p>
        </p:txBody>
      </p:sp>
      <p:sp>
        <p:nvSpPr>
          <p:cNvPr id="4" name="TextBox 4"/>
          <p:cNvSpPr txBox="1"/>
          <p:nvPr/>
        </p:nvSpPr>
        <p:spPr>
          <a:xfrm>
            <a:off x="1028700" y="3818260"/>
            <a:ext cx="8492722" cy="2879615"/>
          </a:xfrm>
          <a:prstGeom prst="rect">
            <a:avLst/>
          </a:prstGeom>
        </p:spPr>
        <p:txBody>
          <a:bodyPr lIns="0" tIns="0" rIns="0" bIns="0" rtlCol="0" anchor="t">
            <a:spAutoFit/>
          </a:bodyPr>
          <a:lstStyle/>
          <a:p>
            <a:pPr algn="ctr">
              <a:lnSpc>
                <a:spcPts val="7700"/>
              </a:lnSpc>
              <a:spcBef>
                <a:spcPct val="0"/>
              </a:spcBef>
            </a:pPr>
            <a:r>
              <a:rPr lang="en-US" sz="5500" dirty="0">
                <a:solidFill>
                  <a:srgbClr val="FFFFFF"/>
                </a:solidFill>
                <a:latin typeface="HK Modular"/>
              </a:rPr>
              <a:t>YAZILIM GEL</a:t>
            </a:r>
            <a:r>
              <a:rPr lang="tr-TR" sz="5500" dirty="0">
                <a:solidFill>
                  <a:srgbClr val="FFFFFF"/>
                </a:solidFill>
                <a:latin typeface="HK Modular"/>
              </a:rPr>
              <a:t>İ</a:t>
            </a:r>
            <a:r>
              <a:rPr lang="en-US" sz="5500" dirty="0">
                <a:solidFill>
                  <a:srgbClr val="FFFFFF"/>
                </a:solidFill>
                <a:latin typeface="HK Modular"/>
              </a:rPr>
              <a:t>ŞT</a:t>
            </a:r>
            <a:r>
              <a:rPr lang="tr-TR" sz="5500" dirty="0">
                <a:solidFill>
                  <a:srgbClr val="FFFFFF"/>
                </a:solidFill>
                <a:latin typeface="HK Modular"/>
              </a:rPr>
              <a:t>İ</a:t>
            </a:r>
            <a:r>
              <a:rPr lang="en-US" sz="5500" dirty="0">
                <a:solidFill>
                  <a:srgbClr val="FFFFFF"/>
                </a:solidFill>
                <a:latin typeface="HK Modular"/>
              </a:rPr>
              <a:t>RMEDE YAPAY ZEKA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399718" y="2061320"/>
            <a:ext cx="13488563" cy="7590296"/>
          </a:xfrm>
          <a:custGeom>
            <a:avLst/>
            <a:gdLst/>
            <a:ahLst/>
            <a:cxnLst/>
            <a:rect l="l" t="t" r="r" b="b"/>
            <a:pathLst>
              <a:path w="13488563" h="7590296">
                <a:moveTo>
                  <a:pt x="0" y="0"/>
                </a:moveTo>
                <a:lnTo>
                  <a:pt x="13488564" y="0"/>
                </a:lnTo>
                <a:lnTo>
                  <a:pt x="13488564" y="7590296"/>
                </a:lnTo>
                <a:lnTo>
                  <a:pt x="0" y="7590296"/>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4873624" y="557072"/>
            <a:ext cx="8980888" cy="778739"/>
          </a:xfrm>
          <a:prstGeom prst="rect">
            <a:avLst/>
          </a:prstGeom>
        </p:spPr>
        <p:txBody>
          <a:bodyPr lIns="0" tIns="0" rIns="0" bIns="0" rtlCol="0" anchor="t">
            <a:spAutoFit/>
          </a:bodyPr>
          <a:lstStyle/>
          <a:p>
            <a:pPr marL="0" lvl="0" indent="0" algn="l">
              <a:lnSpc>
                <a:spcPts val="6809"/>
              </a:lnSpc>
              <a:spcBef>
                <a:spcPct val="0"/>
              </a:spcBef>
            </a:pPr>
            <a:r>
              <a:rPr lang="en-US" sz="4863" dirty="0" err="1">
                <a:solidFill>
                  <a:srgbClr val="000000"/>
                </a:solidFill>
                <a:latin typeface="HK Modular"/>
              </a:rPr>
              <a:t>denet</a:t>
            </a:r>
            <a:r>
              <a:rPr lang="tr-TR" sz="4863" dirty="0">
                <a:solidFill>
                  <a:srgbClr val="000000"/>
                </a:solidFill>
                <a:latin typeface="HK Modular"/>
              </a:rPr>
              <a:t>İ</a:t>
            </a:r>
            <a:r>
              <a:rPr lang="en-US" sz="4863" dirty="0">
                <a:solidFill>
                  <a:srgbClr val="000000"/>
                </a:solidFill>
                <a:latin typeface="HK Modular"/>
              </a:rPr>
              <a:t>ml</a:t>
            </a:r>
            <a:r>
              <a:rPr lang="tr-TR" sz="4863" dirty="0">
                <a:solidFill>
                  <a:srgbClr val="000000"/>
                </a:solidFill>
                <a:latin typeface="HK Modular"/>
              </a:rPr>
              <a:t>İ</a:t>
            </a:r>
            <a:r>
              <a:rPr lang="en-US" sz="4863" dirty="0">
                <a:solidFill>
                  <a:srgbClr val="000000"/>
                </a:solidFill>
                <a:latin typeface="HK Modular"/>
              </a:rPr>
              <a:t> </a:t>
            </a:r>
            <a:r>
              <a:rPr lang="en-US" sz="4863" dirty="0" err="1">
                <a:solidFill>
                  <a:srgbClr val="000000"/>
                </a:solidFill>
                <a:latin typeface="HK Modular"/>
              </a:rPr>
              <a:t>öğrenme</a:t>
            </a:r>
            <a:endParaRPr lang="en-US" sz="4863" dirty="0">
              <a:solidFill>
                <a:srgbClr val="000000"/>
              </a:solidFill>
              <a:latin typeface="HK Mod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4873624" y="557072"/>
            <a:ext cx="9708407" cy="778739"/>
          </a:xfrm>
          <a:prstGeom prst="rect">
            <a:avLst/>
          </a:prstGeom>
        </p:spPr>
        <p:txBody>
          <a:bodyPr lIns="0" tIns="0" rIns="0" bIns="0" rtlCol="0" anchor="t">
            <a:spAutoFit/>
          </a:bodyPr>
          <a:lstStyle/>
          <a:p>
            <a:pPr marL="0" lvl="0" indent="0" algn="l">
              <a:lnSpc>
                <a:spcPts val="6809"/>
              </a:lnSpc>
              <a:spcBef>
                <a:spcPct val="0"/>
              </a:spcBef>
            </a:pPr>
            <a:r>
              <a:rPr lang="en-US" sz="4863" dirty="0" err="1">
                <a:solidFill>
                  <a:srgbClr val="000000"/>
                </a:solidFill>
                <a:latin typeface="HK Modular"/>
              </a:rPr>
              <a:t>denet</a:t>
            </a:r>
            <a:r>
              <a:rPr lang="tr-TR" sz="4863" dirty="0">
                <a:solidFill>
                  <a:srgbClr val="000000"/>
                </a:solidFill>
                <a:latin typeface="HK Modular"/>
              </a:rPr>
              <a:t>İ</a:t>
            </a:r>
            <a:r>
              <a:rPr lang="en-US" sz="4863" dirty="0" err="1">
                <a:solidFill>
                  <a:srgbClr val="000000"/>
                </a:solidFill>
                <a:latin typeface="HK Modular"/>
              </a:rPr>
              <a:t>mSİZ</a:t>
            </a:r>
            <a:r>
              <a:rPr lang="en-US" sz="4863" dirty="0">
                <a:solidFill>
                  <a:srgbClr val="000000"/>
                </a:solidFill>
                <a:latin typeface="HK Modular"/>
              </a:rPr>
              <a:t> </a:t>
            </a:r>
            <a:r>
              <a:rPr lang="en-US" sz="4863" dirty="0" err="1">
                <a:solidFill>
                  <a:srgbClr val="000000"/>
                </a:solidFill>
                <a:latin typeface="HK Modular"/>
              </a:rPr>
              <a:t>öğrenme</a:t>
            </a:r>
            <a:endParaRPr lang="en-US" sz="4863" dirty="0">
              <a:solidFill>
                <a:srgbClr val="000000"/>
              </a:solidFill>
              <a:latin typeface="HK Modular"/>
            </a:endParaRPr>
          </a:p>
        </p:txBody>
      </p:sp>
      <p:sp>
        <p:nvSpPr>
          <p:cNvPr id="3" name="Freeform 3"/>
          <p:cNvSpPr/>
          <p:nvPr/>
        </p:nvSpPr>
        <p:spPr>
          <a:xfrm>
            <a:off x="1459165" y="2441949"/>
            <a:ext cx="15369670" cy="5146644"/>
          </a:xfrm>
          <a:custGeom>
            <a:avLst/>
            <a:gdLst/>
            <a:ahLst/>
            <a:cxnLst/>
            <a:rect l="l" t="t" r="r" b="b"/>
            <a:pathLst>
              <a:path w="15369670" h="5146644">
                <a:moveTo>
                  <a:pt x="0" y="0"/>
                </a:moveTo>
                <a:lnTo>
                  <a:pt x="15369670" y="0"/>
                </a:lnTo>
                <a:lnTo>
                  <a:pt x="15369670" y="5146644"/>
                </a:lnTo>
                <a:lnTo>
                  <a:pt x="0" y="5146644"/>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41576" y="3945295"/>
            <a:ext cx="3827299" cy="3004429"/>
          </a:xfrm>
          <a:custGeom>
            <a:avLst/>
            <a:gdLst/>
            <a:ahLst/>
            <a:cxnLst/>
            <a:rect l="l" t="t" r="r" b="b"/>
            <a:pathLst>
              <a:path w="3827299" h="3004429">
                <a:moveTo>
                  <a:pt x="0" y="0"/>
                </a:moveTo>
                <a:lnTo>
                  <a:pt x="3827298" y="0"/>
                </a:lnTo>
                <a:lnTo>
                  <a:pt x="3827298" y="3004429"/>
                </a:lnTo>
                <a:lnTo>
                  <a:pt x="0" y="300442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67354" y="7124161"/>
            <a:ext cx="4029094" cy="3162839"/>
          </a:xfrm>
          <a:custGeom>
            <a:avLst/>
            <a:gdLst/>
            <a:ahLst/>
            <a:cxnLst/>
            <a:rect l="l" t="t" r="r" b="b"/>
            <a:pathLst>
              <a:path w="4029094" h="3162839">
                <a:moveTo>
                  <a:pt x="0" y="0"/>
                </a:moveTo>
                <a:lnTo>
                  <a:pt x="4029094" y="0"/>
                </a:lnTo>
                <a:lnTo>
                  <a:pt x="4029094" y="3162839"/>
                </a:lnTo>
                <a:lnTo>
                  <a:pt x="0" y="316283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TextBox 4"/>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DERİN ÖĞRENME</a:t>
            </a:r>
          </a:p>
        </p:txBody>
      </p:sp>
      <p:sp>
        <p:nvSpPr>
          <p:cNvPr id="5" name="Freeform 5"/>
          <p:cNvSpPr/>
          <p:nvPr/>
        </p:nvSpPr>
        <p:spPr>
          <a:xfrm>
            <a:off x="6775260" y="4687395"/>
            <a:ext cx="4737480" cy="4873532"/>
          </a:xfrm>
          <a:custGeom>
            <a:avLst/>
            <a:gdLst/>
            <a:ahLst/>
            <a:cxnLst/>
            <a:rect l="l" t="t" r="r" b="b"/>
            <a:pathLst>
              <a:path w="4737480" h="4873532">
                <a:moveTo>
                  <a:pt x="0" y="0"/>
                </a:moveTo>
                <a:lnTo>
                  <a:pt x="4737480" y="0"/>
                </a:lnTo>
                <a:lnTo>
                  <a:pt x="4737480" y="4873533"/>
                </a:lnTo>
                <a:lnTo>
                  <a:pt x="0" y="4873533"/>
                </a:lnTo>
                <a:lnTo>
                  <a:pt x="0" y="0"/>
                </a:lnTo>
                <a:close/>
              </a:path>
            </a:pathLst>
          </a:custGeom>
          <a:blipFill>
            <a:blip r:embed="rId5"/>
            <a:stretch>
              <a:fillRect/>
            </a:stretch>
          </a:blipFill>
        </p:spPr>
        <p:txBody>
          <a:bodyPr/>
          <a:lstStyle/>
          <a:p>
            <a:endParaRPr lang="tr-TR"/>
          </a:p>
        </p:txBody>
      </p:sp>
      <p:sp>
        <p:nvSpPr>
          <p:cNvPr id="6" name="TextBox 6"/>
          <p:cNvSpPr txBox="1"/>
          <p:nvPr/>
        </p:nvSpPr>
        <p:spPr>
          <a:xfrm>
            <a:off x="1247035" y="2563320"/>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Bilgisayar sistemlerinin insan benzeri öğrenme yetenekleri geliştirmesine odaklanan bir yapay zeka alt dalıdır.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4262509" y="627625"/>
            <a:ext cx="10697832" cy="1065108"/>
          </a:xfrm>
          <a:prstGeom prst="rect">
            <a:avLst/>
          </a:prstGeom>
        </p:spPr>
        <p:txBody>
          <a:bodyPr lIns="0" tIns="0" rIns="0" bIns="0" rtlCol="0" anchor="t">
            <a:spAutoFit/>
          </a:bodyPr>
          <a:lstStyle/>
          <a:p>
            <a:pPr marL="0" lvl="0" indent="0" algn="l">
              <a:lnSpc>
                <a:spcPts val="4289"/>
              </a:lnSpc>
              <a:spcBef>
                <a:spcPct val="0"/>
              </a:spcBef>
            </a:pPr>
            <a:r>
              <a:rPr lang="en-US" sz="3064" dirty="0">
                <a:solidFill>
                  <a:srgbClr val="000000"/>
                </a:solidFill>
                <a:latin typeface="HK Modular Bold"/>
              </a:rPr>
              <a:t>Mak</a:t>
            </a:r>
            <a:r>
              <a:rPr lang="tr-TR" sz="3064" dirty="0">
                <a:solidFill>
                  <a:srgbClr val="000000"/>
                </a:solidFill>
                <a:latin typeface="HK Modular Bold"/>
              </a:rPr>
              <a:t>İ</a:t>
            </a:r>
            <a:r>
              <a:rPr lang="en-US" sz="3064" dirty="0">
                <a:solidFill>
                  <a:srgbClr val="000000"/>
                </a:solidFill>
                <a:latin typeface="HK Modular Bold"/>
              </a:rPr>
              <a:t>ne </a:t>
            </a:r>
            <a:r>
              <a:rPr lang="en-US" sz="3064" dirty="0" err="1">
                <a:solidFill>
                  <a:srgbClr val="000000"/>
                </a:solidFill>
                <a:latin typeface="HK Modular Bold"/>
              </a:rPr>
              <a:t>Öğrenmes</a:t>
            </a:r>
            <a:r>
              <a:rPr lang="tr-TR" sz="3064" dirty="0">
                <a:solidFill>
                  <a:srgbClr val="000000"/>
                </a:solidFill>
                <a:latin typeface="HK Modular Bold"/>
              </a:rPr>
              <a:t>İ</a:t>
            </a:r>
            <a:r>
              <a:rPr lang="en-US" sz="3064" dirty="0">
                <a:solidFill>
                  <a:srgbClr val="000000"/>
                </a:solidFill>
                <a:latin typeface="HK Modular Bold"/>
              </a:rPr>
              <a:t> </a:t>
            </a:r>
            <a:r>
              <a:rPr lang="en-US" sz="3064" dirty="0" err="1">
                <a:solidFill>
                  <a:srgbClr val="000000"/>
                </a:solidFill>
                <a:latin typeface="HK Modular Bold"/>
              </a:rPr>
              <a:t>ve</a:t>
            </a:r>
            <a:r>
              <a:rPr lang="en-US" sz="3064" dirty="0">
                <a:solidFill>
                  <a:srgbClr val="000000"/>
                </a:solidFill>
                <a:latin typeface="HK Modular Bold"/>
              </a:rPr>
              <a:t> Der</a:t>
            </a:r>
            <a:r>
              <a:rPr lang="tr-TR" sz="3064" dirty="0">
                <a:solidFill>
                  <a:srgbClr val="000000"/>
                </a:solidFill>
                <a:latin typeface="HK Modular Bold"/>
              </a:rPr>
              <a:t>İ</a:t>
            </a:r>
            <a:r>
              <a:rPr lang="en-US" sz="3064" dirty="0">
                <a:solidFill>
                  <a:srgbClr val="000000"/>
                </a:solidFill>
                <a:latin typeface="HK Modular Bold"/>
              </a:rPr>
              <a:t>n </a:t>
            </a:r>
            <a:r>
              <a:rPr lang="en-US" sz="3064" dirty="0" err="1">
                <a:solidFill>
                  <a:srgbClr val="000000"/>
                </a:solidFill>
                <a:latin typeface="HK Modular Bold"/>
              </a:rPr>
              <a:t>Öğrenme</a:t>
            </a:r>
            <a:r>
              <a:rPr lang="en-US" sz="3064" dirty="0">
                <a:solidFill>
                  <a:srgbClr val="000000"/>
                </a:solidFill>
                <a:latin typeface="HK Modular Bold"/>
              </a:rPr>
              <a:t> </a:t>
            </a:r>
            <a:r>
              <a:rPr lang="en-US" sz="3064" dirty="0" err="1">
                <a:solidFill>
                  <a:srgbClr val="000000"/>
                </a:solidFill>
                <a:latin typeface="HK Modular Bold"/>
              </a:rPr>
              <a:t>arasındak</a:t>
            </a:r>
            <a:r>
              <a:rPr lang="tr-TR" sz="3064" dirty="0">
                <a:solidFill>
                  <a:srgbClr val="000000"/>
                </a:solidFill>
                <a:latin typeface="HK Modular Bold"/>
              </a:rPr>
              <a:t>İ</a:t>
            </a:r>
            <a:r>
              <a:rPr lang="en-US" sz="3064" dirty="0">
                <a:solidFill>
                  <a:srgbClr val="000000"/>
                </a:solidFill>
                <a:latin typeface="HK Modular Bold"/>
              </a:rPr>
              <a:t> fark </a:t>
            </a:r>
            <a:r>
              <a:rPr lang="en-US" sz="3064" dirty="0" err="1">
                <a:solidFill>
                  <a:srgbClr val="000000"/>
                </a:solidFill>
                <a:latin typeface="HK Modular Bold"/>
              </a:rPr>
              <a:t>ned</a:t>
            </a:r>
            <a:r>
              <a:rPr lang="tr-TR" sz="3064" dirty="0">
                <a:solidFill>
                  <a:srgbClr val="000000"/>
                </a:solidFill>
                <a:latin typeface="HK Modular Bold"/>
              </a:rPr>
              <a:t>İ</a:t>
            </a:r>
            <a:r>
              <a:rPr lang="en-US" sz="3064" dirty="0">
                <a:solidFill>
                  <a:srgbClr val="000000"/>
                </a:solidFill>
                <a:latin typeface="HK Modular Bold"/>
              </a:rPr>
              <a:t>r?</a:t>
            </a:r>
          </a:p>
        </p:txBody>
      </p:sp>
      <p:sp>
        <p:nvSpPr>
          <p:cNvPr id="3" name="Freeform 3"/>
          <p:cNvSpPr/>
          <p:nvPr/>
        </p:nvSpPr>
        <p:spPr>
          <a:xfrm>
            <a:off x="1757733" y="3056069"/>
            <a:ext cx="14772535" cy="6493238"/>
          </a:xfrm>
          <a:custGeom>
            <a:avLst/>
            <a:gdLst/>
            <a:ahLst/>
            <a:cxnLst/>
            <a:rect l="l" t="t" r="r" b="b"/>
            <a:pathLst>
              <a:path w="14772535" h="6493238">
                <a:moveTo>
                  <a:pt x="0" y="0"/>
                </a:moveTo>
                <a:lnTo>
                  <a:pt x="14772534" y="0"/>
                </a:lnTo>
                <a:lnTo>
                  <a:pt x="14772534" y="6493238"/>
                </a:lnTo>
                <a:lnTo>
                  <a:pt x="0" y="6493238"/>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TextBox 7"/>
          <p:cNvSpPr txBox="1"/>
          <p:nvPr/>
        </p:nvSpPr>
        <p:spPr>
          <a:xfrm>
            <a:off x="3759294" y="3867191"/>
            <a:ext cx="10769411" cy="1616770"/>
          </a:xfrm>
          <a:prstGeom prst="rect">
            <a:avLst/>
          </a:prstGeom>
        </p:spPr>
        <p:txBody>
          <a:bodyPr lIns="0" tIns="0" rIns="0" bIns="0" rtlCol="0" anchor="t">
            <a:spAutoFit/>
          </a:bodyPr>
          <a:lstStyle/>
          <a:p>
            <a:pPr algn="l">
              <a:lnSpc>
                <a:spcPts val="4336"/>
              </a:lnSpc>
              <a:spcBef>
                <a:spcPct val="0"/>
              </a:spcBef>
            </a:pPr>
            <a:r>
              <a:rPr lang="en-US" sz="3097">
                <a:solidFill>
                  <a:srgbClr val="FFFFFF"/>
                </a:solidFill>
                <a:latin typeface="Tomorrow"/>
              </a:rPr>
              <a:t>Üretken Yapay Zeka, metin, görüntü, ses ve sentetik veri dahil olmak üzere çeşitli içerik türleri üretebilen bir yapay zeka teknolojisi türüdür.</a:t>
            </a:r>
          </a:p>
        </p:txBody>
      </p:sp>
      <p:sp>
        <p:nvSpPr>
          <p:cNvPr id="8" name="Freeform 8"/>
          <p:cNvSpPr/>
          <p:nvPr/>
        </p:nvSpPr>
        <p:spPr>
          <a:xfrm flipH="1">
            <a:off x="13809100" y="5452653"/>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txBody>
          <a:bodyPr/>
          <a:lstStyle/>
          <a:p>
            <a:endParaRPr lang="tr-TR"/>
          </a:p>
        </p:txBody>
      </p:sp>
      <p:sp>
        <p:nvSpPr>
          <p:cNvPr id="9" name="TextBox 9"/>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üretken yapay zeka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flipH="1">
            <a:off x="455335" y="2994359"/>
            <a:ext cx="1536776" cy="1588399"/>
          </a:xfrm>
          <a:custGeom>
            <a:avLst/>
            <a:gdLst/>
            <a:ahLst/>
            <a:cxnLst/>
            <a:rect l="l" t="t" r="r" b="b"/>
            <a:pathLst>
              <a:path w="1536776" h="1588399">
                <a:moveTo>
                  <a:pt x="1536776" y="0"/>
                </a:moveTo>
                <a:lnTo>
                  <a:pt x="0" y="0"/>
                </a:lnTo>
                <a:lnTo>
                  <a:pt x="0" y="1588399"/>
                </a:lnTo>
                <a:lnTo>
                  <a:pt x="1536776" y="1588399"/>
                </a:lnTo>
                <a:lnTo>
                  <a:pt x="1536776" y="0"/>
                </a:lnTo>
                <a:close/>
              </a:path>
            </a:pathLst>
          </a:custGeom>
          <a:blipFill>
            <a:blip r:embed="rId5"/>
            <a:stretch>
              <a:fillRect/>
            </a:stretch>
          </a:blipFill>
        </p:spPr>
        <p:txBody>
          <a:bodyPr/>
          <a:lstStyle/>
          <a:p>
            <a:endParaRPr lang="tr-TR"/>
          </a:p>
        </p:txBody>
      </p:sp>
      <p:sp>
        <p:nvSpPr>
          <p:cNvPr id="4" name="Freeform 4"/>
          <p:cNvSpPr/>
          <p:nvPr/>
        </p:nvSpPr>
        <p:spPr>
          <a:xfrm rot="288391">
            <a:off x="1832731" y="3969534"/>
            <a:ext cx="4504709" cy="4408984"/>
          </a:xfrm>
          <a:custGeom>
            <a:avLst/>
            <a:gdLst/>
            <a:ahLst/>
            <a:cxnLst/>
            <a:rect l="l" t="t" r="r" b="b"/>
            <a:pathLst>
              <a:path w="4504709" h="4408984">
                <a:moveTo>
                  <a:pt x="0" y="0"/>
                </a:moveTo>
                <a:lnTo>
                  <a:pt x="4504709" y="0"/>
                </a:lnTo>
                <a:lnTo>
                  <a:pt x="4504709" y="4408984"/>
                </a:lnTo>
                <a:lnTo>
                  <a:pt x="0" y="4408984"/>
                </a:lnTo>
                <a:lnTo>
                  <a:pt x="0" y="0"/>
                </a:lnTo>
                <a:close/>
              </a:path>
            </a:pathLst>
          </a:custGeom>
          <a:blipFill>
            <a:blip r:embed="rId6"/>
            <a:stretch>
              <a:fillRect/>
            </a:stretch>
          </a:blipFill>
        </p:spPr>
        <p:txBody>
          <a:bodyPr/>
          <a:lstStyle/>
          <a:p>
            <a:endParaRPr lang="tr-TR"/>
          </a:p>
        </p:txBody>
      </p:sp>
      <p:sp>
        <p:nvSpPr>
          <p:cNvPr id="5" name="TextBox 5"/>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Large language models</a:t>
            </a:r>
          </a:p>
        </p:txBody>
      </p:sp>
      <p:sp>
        <p:nvSpPr>
          <p:cNvPr id="6" name="TextBox 6"/>
          <p:cNvSpPr txBox="1"/>
          <p:nvPr/>
        </p:nvSpPr>
        <p:spPr>
          <a:xfrm>
            <a:off x="7354279" y="5033411"/>
            <a:ext cx="9690355" cy="1342321"/>
          </a:xfrm>
          <a:prstGeom prst="rect">
            <a:avLst/>
          </a:prstGeom>
        </p:spPr>
        <p:txBody>
          <a:bodyPr lIns="0" tIns="0" rIns="0" bIns="0" rtlCol="0" anchor="t">
            <a:spAutoFit/>
          </a:bodyPr>
          <a:lstStyle/>
          <a:p>
            <a:pPr marL="0" lvl="0" indent="0" algn="ctr">
              <a:lnSpc>
                <a:spcPts val="3442"/>
              </a:lnSpc>
              <a:spcBef>
                <a:spcPct val="0"/>
              </a:spcBef>
            </a:pPr>
            <a:r>
              <a:rPr lang="en-US" sz="3477">
                <a:solidFill>
                  <a:srgbClr val="FFFFFF"/>
                </a:solidFill>
                <a:latin typeface="Tomorrow"/>
              </a:rPr>
              <a:t>LLM, büyük miktarlarda metin verisi üzerinde eğitilmiş, milyarlarca parametreye sahip makine öğrenimi modelleridir.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651052" y="2750330"/>
            <a:ext cx="16985896" cy="6788977"/>
          </a:xfrm>
          <a:custGeom>
            <a:avLst/>
            <a:gdLst/>
            <a:ahLst/>
            <a:cxnLst/>
            <a:rect l="l" t="t" r="r" b="b"/>
            <a:pathLst>
              <a:path w="16985896" h="6788977">
                <a:moveTo>
                  <a:pt x="0" y="0"/>
                </a:moveTo>
                <a:lnTo>
                  <a:pt x="16985896" y="0"/>
                </a:lnTo>
                <a:lnTo>
                  <a:pt x="16985896" y="6788978"/>
                </a:lnTo>
                <a:lnTo>
                  <a:pt x="0" y="6788978"/>
                </a:lnTo>
                <a:lnTo>
                  <a:pt x="0" y="0"/>
                </a:lnTo>
                <a:close/>
              </a:path>
            </a:pathLst>
          </a:custGeom>
          <a:blipFill>
            <a:blip r:embed="rId5"/>
            <a:stretch>
              <a:fillRect/>
            </a:stretch>
          </a:blipFill>
        </p:spPr>
        <p:txBody>
          <a:bodyPr/>
          <a:lstStyle/>
          <a:p>
            <a:endParaRPr lang="tr-TR"/>
          </a:p>
        </p:txBody>
      </p:sp>
      <p:sp>
        <p:nvSpPr>
          <p:cNvPr id="4" name="TextBox 4"/>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llm nasıl çalışır?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grpSp>
        <p:nvGrpSpPr>
          <p:cNvPr id="6" name="Group 6"/>
          <p:cNvGrpSpPr/>
          <p:nvPr/>
        </p:nvGrpSpPr>
        <p:grpSpPr>
          <a:xfrm>
            <a:off x="1028700" y="2933907"/>
            <a:ext cx="5337617" cy="1207287"/>
            <a:chOff x="0" y="0"/>
            <a:chExt cx="7116823" cy="1609717"/>
          </a:xfrm>
        </p:grpSpPr>
        <p:sp>
          <p:nvSpPr>
            <p:cNvPr id="7" name="Freeform 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8" name="TextBox 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İçerik Oluşturma</a:t>
              </a:r>
            </a:p>
          </p:txBody>
        </p:sp>
      </p:grpSp>
      <p:sp>
        <p:nvSpPr>
          <p:cNvPr id="9" name="TextBox 9"/>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USE CASES</a:t>
            </a:r>
          </a:p>
        </p:txBody>
      </p:sp>
      <p:sp>
        <p:nvSpPr>
          <p:cNvPr id="10" name="Freeform 10"/>
          <p:cNvSpPr/>
          <p:nvPr/>
        </p:nvSpPr>
        <p:spPr>
          <a:xfrm>
            <a:off x="13680018" y="5747144"/>
            <a:ext cx="4110796" cy="4023442"/>
          </a:xfrm>
          <a:custGeom>
            <a:avLst/>
            <a:gdLst/>
            <a:ahLst/>
            <a:cxnLst/>
            <a:rect l="l" t="t" r="r" b="b"/>
            <a:pathLst>
              <a:path w="4110796" h="4023442">
                <a:moveTo>
                  <a:pt x="0" y="0"/>
                </a:moveTo>
                <a:lnTo>
                  <a:pt x="4110796" y="0"/>
                </a:lnTo>
                <a:lnTo>
                  <a:pt x="4110796" y="4023442"/>
                </a:lnTo>
                <a:lnTo>
                  <a:pt x="0" y="4023442"/>
                </a:lnTo>
                <a:lnTo>
                  <a:pt x="0" y="0"/>
                </a:lnTo>
                <a:close/>
              </a:path>
            </a:pathLst>
          </a:custGeom>
          <a:blipFill>
            <a:blip r:embed="rId7"/>
            <a:stretch>
              <a:fillRect/>
            </a:stretch>
          </a:blipFill>
        </p:spPr>
        <p:txBody>
          <a:bodyPr/>
          <a:lstStyle/>
          <a:p>
            <a:endParaRPr lang="tr-TR"/>
          </a:p>
        </p:txBody>
      </p:sp>
      <p:grpSp>
        <p:nvGrpSpPr>
          <p:cNvPr id="11" name="Group 11"/>
          <p:cNvGrpSpPr/>
          <p:nvPr/>
        </p:nvGrpSpPr>
        <p:grpSpPr>
          <a:xfrm>
            <a:off x="1028700" y="4539856"/>
            <a:ext cx="5337617" cy="1207287"/>
            <a:chOff x="0" y="0"/>
            <a:chExt cx="7116823" cy="1609717"/>
          </a:xfrm>
        </p:grpSpPr>
        <p:sp>
          <p:nvSpPr>
            <p:cNvPr id="12" name="Freeform 12"/>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13" name="TextBox 13"/>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Analizi</a:t>
              </a:r>
            </a:p>
          </p:txBody>
        </p:sp>
      </p:grpSp>
      <p:grpSp>
        <p:nvGrpSpPr>
          <p:cNvPr id="14" name="Group 14"/>
          <p:cNvGrpSpPr/>
          <p:nvPr/>
        </p:nvGrpSpPr>
        <p:grpSpPr>
          <a:xfrm>
            <a:off x="1021921" y="6147194"/>
            <a:ext cx="5344396" cy="1207287"/>
            <a:chOff x="0" y="0"/>
            <a:chExt cx="7125862" cy="1609717"/>
          </a:xfrm>
        </p:grpSpPr>
        <p:sp>
          <p:nvSpPr>
            <p:cNvPr id="15" name="Freeform 15"/>
            <p:cNvSpPr/>
            <p:nvPr/>
          </p:nvSpPr>
          <p:spPr>
            <a:xfrm>
              <a:off x="0" y="0"/>
              <a:ext cx="7125862" cy="1609717"/>
            </a:xfrm>
            <a:custGeom>
              <a:avLst/>
              <a:gdLst/>
              <a:ahLst/>
              <a:cxnLst/>
              <a:rect l="l" t="t" r="r" b="b"/>
              <a:pathLst>
                <a:path w="7125862" h="1609717">
                  <a:moveTo>
                    <a:pt x="0" y="0"/>
                  </a:moveTo>
                  <a:lnTo>
                    <a:pt x="7125862" y="0"/>
                  </a:lnTo>
                  <a:lnTo>
                    <a:pt x="7125862"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504" b="-4504"/>
              </a:stretch>
            </a:blipFill>
          </p:spPr>
          <p:txBody>
            <a:bodyPr/>
            <a:lstStyle/>
            <a:p>
              <a:endParaRPr lang="tr-TR"/>
            </a:p>
          </p:txBody>
        </p:sp>
        <p:sp>
          <p:nvSpPr>
            <p:cNvPr id="16" name="TextBox 16"/>
            <p:cNvSpPr txBox="1"/>
            <p:nvPr/>
          </p:nvSpPr>
          <p:spPr>
            <a:xfrm>
              <a:off x="407882" y="506701"/>
              <a:ext cx="6310098"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ile Sohbet Uygulamaları</a:t>
              </a:r>
            </a:p>
          </p:txBody>
        </p:sp>
      </p:grpSp>
      <p:grpSp>
        <p:nvGrpSpPr>
          <p:cNvPr id="17" name="Group 17"/>
          <p:cNvGrpSpPr/>
          <p:nvPr/>
        </p:nvGrpSpPr>
        <p:grpSpPr>
          <a:xfrm>
            <a:off x="1028700" y="7754531"/>
            <a:ext cx="5337617" cy="1207287"/>
            <a:chOff x="0" y="0"/>
            <a:chExt cx="7116823" cy="1609717"/>
          </a:xfrm>
        </p:grpSpPr>
        <p:sp>
          <p:nvSpPr>
            <p:cNvPr id="18" name="Freeform 18"/>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19" name="TextBox 19"/>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Kişiselleştirilmiş Hizmet</a:t>
              </a:r>
            </a:p>
          </p:txBody>
        </p:sp>
      </p:grpSp>
      <p:grpSp>
        <p:nvGrpSpPr>
          <p:cNvPr id="20" name="Group 20"/>
          <p:cNvGrpSpPr/>
          <p:nvPr/>
        </p:nvGrpSpPr>
        <p:grpSpPr>
          <a:xfrm>
            <a:off x="7197477" y="2933907"/>
            <a:ext cx="5337617" cy="1207287"/>
            <a:chOff x="0" y="0"/>
            <a:chExt cx="7116823" cy="1609717"/>
          </a:xfrm>
        </p:grpSpPr>
        <p:sp>
          <p:nvSpPr>
            <p:cNvPr id="21" name="Freeform 21"/>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2" name="TextBox 22"/>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Müşteri Hizmetleri</a:t>
              </a:r>
            </a:p>
          </p:txBody>
        </p:sp>
      </p:grpSp>
      <p:grpSp>
        <p:nvGrpSpPr>
          <p:cNvPr id="23" name="Group 23"/>
          <p:cNvGrpSpPr/>
          <p:nvPr/>
        </p:nvGrpSpPr>
        <p:grpSpPr>
          <a:xfrm>
            <a:off x="7197477" y="4539856"/>
            <a:ext cx="5337617" cy="1207287"/>
            <a:chOff x="0" y="0"/>
            <a:chExt cx="7116823" cy="1609717"/>
          </a:xfrm>
        </p:grpSpPr>
        <p:sp>
          <p:nvSpPr>
            <p:cNvPr id="24" name="Freeform 24"/>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5" name="TextBox 25"/>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Mühendislik / Kodlama / Analiz</a:t>
              </a:r>
            </a:p>
          </p:txBody>
        </p:sp>
      </p:grpSp>
      <p:grpSp>
        <p:nvGrpSpPr>
          <p:cNvPr id="26" name="Group 26"/>
          <p:cNvGrpSpPr/>
          <p:nvPr/>
        </p:nvGrpSpPr>
        <p:grpSpPr>
          <a:xfrm>
            <a:off x="7197477" y="6147194"/>
            <a:ext cx="5337617" cy="1207287"/>
            <a:chOff x="0" y="0"/>
            <a:chExt cx="7116823" cy="1609717"/>
          </a:xfrm>
        </p:grpSpPr>
        <p:sp>
          <p:nvSpPr>
            <p:cNvPr id="27" name="Freeform 2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8" name="TextBox 2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Tasarım</a:t>
              </a:r>
            </a:p>
          </p:txBody>
        </p:sp>
      </p:grpSp>
      <p:grpSp>
        <p:nvGrpSpPr>
          <p:cNvPr id="29" name="Group 29"/>
          <p:cNvGrpSpPr/>
          <p:nvPr/>
        </p:nvGrpSpPr>
        <p:grpSpPr>
          <a:xfrm>
            <a:off x="7197477" y="7754531"/>
            <a:ext cx="5337617" cy="1207287"/>
            <a:chOff x="0" y="0"/>
            <a:chExt cx="7116823" cy="1609717"/>
          </a:xfrm>
        </p:grpSpPr>
        <p:sp>
          <p:nvSpPr>
            <p:cNvPr id="30" name="Freeform 30"/>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31" name="TextBox 31"/>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Ses Analizi</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OLASI ZORLUKLAR</a:t>
            </a:r>
          </a:p>
        </p:txBody>
      </p:sp>
      <p:sp>
        <p:nvSpPr>
          <p:cNvPr id="4" name="Freeform 4"/>
          <p:cNvSpPr/>
          <p:nvPr/>
        </p:nvSpPr>
        <p:spPr>
          <a:xfrm>
            <a:off x="1668729"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2895719" y="3669001"/>
            <a:ext cx="194662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Belirsizl</a:t>
            </a:r>
            <a:r>
              <a:rPr lang="tr-TR" sz="3000" dirty="0">
                <a:solidFill>
                  <a:srgbClr val="FEFFFF"/>
                </a:solidFill>
                <a:latin typeface="TT Lakes Neue"/>
              </a:rPr>
              <a:t>i</a:t>
            </a:r>
            <a:r>
              <a:rPr lang="en-US" sz="3000" dirty="0">
                <a:solidFill>
                  <a:srgbClr val="FEFFFF"/>
                </a:solidFill>
                <a:latin typeface="TT Lakes Neue"/>
              </a:rPr>
              <a:t>k</a:t>
            </a:r>
          </a:p>
        </p:txBody>
      </p:sp>
      <p:sp>
        <p:nvSpPr>
          <p:cNvPr id="6" name="Freeform 6"/>
          <p:cNvSpPr/>
          <p:nvPr/>
        </p:nvSpPr>
        <p:spPr>
          <a:xfrm>
            <a:off x="1668729" y="460396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TextBox 7"/>
          <p:cNvSpPr txBox="1"/>
          <p:nvPr/>
        </p:nvSpPr>
        <p:spPr>
          <a:xfrm>
            <a:off x="2843314" y="4828594"/>
            <a:ext cx="362302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Sınırlı</a:t>
            </a:r>
            <a:r>
              <a:rPr lang="en-US" sz="3000" dirty="0">
                <a:solidFill>
                  <a:srgbClr val="FEFFFF"/>
                </a:solidFill>
                <a:latin typeface="TT Lakes Neue"/>
              </a:rPr>
              <a:t> model</a:t>
            </a:r>
            <a:r>
              <a:rPr lang="tr-TR" sz="3000" dirty="0">
                <a:solidFill>
                  <a:srgbClr val="FEFFFF"/>
                </a:solidFill>
                <a:latin typeface="TT Lakes Neue"/>
              </a:rPr>
              <a:t> </a:t>
            </a:r>
            <a:r>
              <a:rPr lang="en-US" sz="3000" dirty="0" err="1">
                <a:solidFill>
                  <a:srgbClr val="FEFFFF"/>
                </a:solidFill>
                <a:latin typeface="TT Lakes Neue"/>
              </a:rPr>
              <a:t>bilgisi</a:t>
            </a:r>
            <a:endParaRPr lang="en-US" sz="3000" dirty="0">
              <a:solidFill>
                <a:srgbClr val="FEFFFF"/>
              </a:solidFill>
              <a:latin typeface="TT Lakes Neue"/>
            </a:endParaRPr>
          </a:p>
        </p:txBody>
      </p:sp>
      <p:sp>
        <p:nvSpPr>
          <p:cNvPr id="8" name="Freeform 8"/>
          <p:cNvSpPr/>
          <p:nvPr/>
        </p:nvSpPr>
        <p:spPr>
          <a:xfrm>
            <a:off x="1668729"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9" name="TextBox 9"/>
          <p:cNvSpPr txBox="1"/>
          <p:nvPr/>
        </p:nvSpPr>
        <p:spPr>
          <a:xfrm>
            <a:off x="3006380" y="5919522"/>
            <a:ext cx="137398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Önyargı</a:t>
            </a:r>
          </a:p>
        </p:txBody>
      </p:sp>
      <p:sp>
        <p:nvSpPr>
          <p:cNvPr id="10" name="Freeform 10"/>
          <p:cNvSpPr/>
          <p:nvPr/>
        </p:nvSpPr>
        <p:spPr>
          <a:xfrm>
            <a:off x="1668729" y="6852475"/>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1" name="TextBox 11"/>
          <p:cNvSpPr txBox="1"/>
          <p:nvPr/>
        </p:nvSpPr>
        <p:spPr>
          <a:xfrm>
            <a:off x="3045670" y="7045377"/>
            <a:ext cx="4295775"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Modelin öngörülemezliği</a:t>
            </a:r>
          </a:p>
        </p:txBody>
      </p:sp>
      <p:sp>
        <p:nvSpPr>
          <p:cNvPr id="12" name="Freeform 12"/>
          <p:cNvSpPr/>
          <p:nvPr/>
        </p:nvSpPr>
        <p:spPr>
          <a:xfrm>
            <a:off x="1668729" y="8138654"/>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TextBox 13"/>
          <p:cNvSpPr txBox="1"/>
          <p:nvPr/>
        </p:nvSpPr>
        <p:spPr>
          <a:xfrm>
            <a:off x="3006380" y="8328354"/>
            <a:ext cx="3081933"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Uzunluk ve ayrıntı</a:t>
            </a:r>
          </a:p>
        </p:txBody>
      </p:sp>
      <p:sp>
        <p:nvSpPr>
          <p:cNvPr id="14" name="Freeform 14"/>
          <p:cNvSpPr/>
          <p:nvPr/>
        </p:nvSpPr>
        <p:spPr>
          <a:xfrm>
            <a:off x="10542330"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5" name="TextBox 15"/>
          <p:cNvSpPr txBox="1"/>
          <p:nvPr/>
        </p:nvSpPr>
        <p:spPr>
          <a:xfrm>
            <a:off x="11877637" y="3669001"/>
            <a:ext cx="230624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Etik hususlar</a:t>
            </a:r>
          </a:p>
        </p:txBody>
      </p:sp>
      <p:sp>
        <p:nvSpPr>
          <p:cNvPr id="16" name="Freeform 16"/>
          <p:cNvSpPr/>
          <p:nvPr/>
        </p:nvSpPr>
        <p:spPr>
          <a:xfrm>
            <a:off x="10542330" y="4602366"/>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7" name="TextBox 17"/>
          <p:cNvSpPr txBox="1"/>
          <p:nvPr/>
        </p:nvSpPr>
        <p:spPr>
          <a:xfrm>
            <a:off x="11770595" y="4849835"/>
            <a:ext cx="495914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Değerlendirme</a:t>
            </a:r>
            <a:r>
              <a:rPr lang="en-US" sz="3000" dirty="0">
                <a:solidFill>
                  <a:srgbClr val="FEFFFF"/>
                </a:solidFill>
                <a:latin typeface="TT Lakes Neue"/>
              </a:rPr>
              <a:t> </a:t>
            </a:r>
            <a:r>
              <a:rPr lang="en-US" sz="3000" dirty="0" err="1">
                <a:solidFill>
                  <a:srgbClr val="FEFFFF"/>
                </a:solidFill>
                <a:latin typeface="TT Lakes Neue"/>
              </a:rPr>
              <a:t>ve</a:t>
            </a:r>
            <a:r>
              <a:rPr lang="tr-TR" sz="3000" dirty="0">
                <a:solidFill>
                  <a:srgbClr val="FEFFFF"/>
                </a:solidFill>
                <a:latin typeface="TT Lakes Neue"/>
              </a:rPr>
              <a:t> </a:t>
            </a:r>
            <a:r>
              <a:rPr lang="en-US" sz="3000" dirty="0" err="1">
                <a:solidFill>
                  <a:srgbClr val="FEFFFF"/>
                </a:solidFill>
                <a:latin typeface="TT Lakes Neue"/>
              </a:rPr>
              <a:t>ölçümler</a:t>
            </a:r>
            <a:endParaRPr lang="en-US" sz="3000" dirty="0">
              <a:solidFill>
                <a:srgbClr val="FEFFFF"/>
              </a:solidFill>
              <a:latin typeface="TT Lakes Neue"/>
            </a:endParaRPr>
          </a:p>
        </p:txBody>
      </p:sp>
      <p:sp>
        <p:nvSpPr>
          <p:cNvPr id="18" name="Freeform 18"/>
          <p:cNvSpPr/>
          <p:nvPr/>
        </p:nvSpPr>
        <p:spPr>
          <a:xfrm>
            <a:off x="10542330"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9" name="TextBox 19"/>
          <p:cNvSpPr txBox="1"/>
          <p:nvPr/>
        </p:nvSpPr>
        <p:spPr>
          <a:xfrm>
            <a:off x="11918802" y="5916320"/>
            <a:ext cx="4662726"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Uç durumların ele alınması</a:t>
            </a:r>
          </a:p>
        </p:txBody>
      </p:sp>
      <p:sp>
        <p:nvSpPr>
          <p:cNvPr id="20" name="Freeform 20"/>
          <p:cNvSpPr/>
          <p:nvPr/>
        </p:nvSpPr>
        <p:spPr>
          <a:xfrm>
            <a:off x="10542330" y="685567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21" name="TextBox 21"/>
          <p:cNvSpPr txBox="1"/>
          <p:nvPr/>
        </p:nvSpPr>
        <p:spPr>
          <a:xfrm>
            <a:off x="11715426" y="7023953"/>
            <a:ext cx="3625998" cy="442429"/>
          </a:xfrm>
          <a:prstGeom prst="rect">
            <a:avLst/>
          </a:prstGeom>
        </p:spPr>
        <p:txBody>
          <a:bodyPr wrap="square" lIns="0" tIns="0" rIns="0" bIns="0" rtlCol="0" anchor="t">
            <a:spAutoFit/>
          </a:bodyPr>
          <a:lstStyle/>
          <a:p>
            <a:pPr algn="ctr">
              <a:lnSpc>
                <a:spcPts val="3360"/>
              </a:lnSpc>
              <a:spcBef>
                <a:spcPct val="0"/>
              </a:spcBef>
            </a:pPr>
            <a:r>
              <a:rPr lang="en-US" sz="3000" dirty="0">
                <a:solidFill>
                  <a:srgbClr val="FEFFFF"/>
                </a:solidFill>
                <a:latin typeface="TT Lakes Neue"/>
              </a:rPr>
              <a:t>Kaynak</a:t>
            </a:r>
            <a:r>
              <a:rPr lang="tr-TR" sz="3000" dirty="0">
                <a:solidFill>
                  <a:srgbClr val="FEFFFF"/>
                </a:solidFill>
                <a:latin typeface="TT Lakes Neue"/>
              </a:rPr>
              <a:t> </a:t>
            </a:r>
            <a:r>
              <a:rPr lang="en-US" sz="3000" dirty="0" err="1">
                <a:solidFill>
                  <a:srgbClr val="FEFFFF"/>
                </a:solidFill>
                <a:latin typeface="TT Lakes Neue"/>
              </a:rPr>
              <a:t>yetersizliği</a:t>
            </a:r>
            <a:endParaRPr lang="en-US" sz="3000" dirty="0">
              <a:solidFill>
                <a:srgbClr val="FEFFFF"/>
              </a:solidFill>
              <a:latin typeface="TT Lakes Neue"/>
            </a:endParaRPr>
          </a:p>
        </p:txBody>
      </p:sp>
      <p:sp>
        <p:nvSpPr>
          <p:cNvPr id="22" name="Freeform 22"/>
          <p:cNvSpPr/>
          <p:nvPr/>
        </p:nvSpPr>
        <p:spPr>
          <a:xfrm>
            <a:off x="15176749" y="150336"/>
            <a:ext cx="2324320" cy="2970377"/>
          </a:xfrm>
          <a:custGeom>
            <a:avLst/>
            <a:gdLst/>
            <a:ahLst/>
            <a:cxnLst/>
            <a:rect l="l" t="t" r="r" b="b"/>
            <a:pathLst>
              <a:path w="2324320" h="2970377">
                <a:moveTo>
                  <a:pt x="0" y="0"/>
                </a:moveTo>
                <a:lnTo>
                  <a:pt x="2324320" y="0"/>
                </a:lnTo>
                <a:lnTo>
                  <a:pt x="2324320" y="2970378"/>
                </a:lnTo>
                <a:lnTo>
                  <a:pt x="0" y="2970378"/>
                </a:lnTo>
                <a:lnTo>
                  <a:pt x="0" y="0"/>
                </a:lnTo>
                <a:close/>
              </a:path>
            </a:pathLst>
          </a:custGeom>
          <a:blipFill>
            <a:blip r:embed="rId7"/>
            <a:stretch>
              <a:fillRect/>
            </a:stretch>
          </a:blipFill>
        </p:spPr>
        <p:txBody>
          <a:bodyPr/>
          <a:lstStyle/>
          <a:p>
            <a:endParaRPr lang="tr-T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6343650" y="5143500"/>
            <a:ext cx="5600700" cy="820738"/>
          </a:xfrm>
          <a:prstGeom prst="rect">
            <a:avLst/>
          </a:prstGeom>
        </p:spPr>
        <p:txBody>
          <a:bodyPr wrap="square" lIns="0" tIns="0" rIns="0" bIns="0" rtlCol="0" anchor="t">
            <a:spAutoFit/>
          </a:bodyPr>
          <a:lstStyle/>
          <a:p>
            <a:pPr marL="0" lvl="0" indent="0" algn="l">
              <a:lnSpc>
                <a:spcPts val="6439"/>
              </a:lnSpc>
              <a:spcBef>
                <a:spcPct val="0"/>
              </a:spcBef>
            </a:pPr>
            <a:r>
              <a:rPr lang="en-US" sz="6000" dirty="0">
                <a:solidFill>
                  <a:srgbClr val="FFFFFF"/>
                </a:solidFill>
                <a:latin typeface="HK Modular"/>
              </a:rPr>
              <a:t>UYGULAMA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4384761" y="6528184"/>
            <a:ext cx="927210" cy="927210"/>
          </a:xfrm>
          <a:custGeom>
            <a:avLst/>
            <a:gdLst/>
            <a:ahLst/>
            <a:cxnLst/>
            <a:rect l="l" t="t" r="r" b="b"/>
            <a:pathLst>
              <a:path w="927210" h="927210">
                <a:moveTo>
                  <a:pt x="0" y="0"/>
                </a:moveTo>
                <a:lnTo>
                  <a:pt x="927210" y="0"/>
                </a:lnTo>
                <a:lnTo>
                  <a:pt x="927210" y="927210"/>
                </a:lnTo>
                <a:lnTo>
                  <a:pt x="0" y="92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3838886" y="8096874"/>
            <a:ext cx="1907019" cy="374469"/>
          </a:xfrm>
          <a:custGeom>
            <a:avLst/>
            <a:gdLst/>
            <a:ahLst/>
            <a:cxnLst/>
            <a:rect l="l" t="t" r="r" b="b"/>
            <a:pathLst>
              <a:path w="1907019" h="374469">
                <a:moveTo>
                  <a:pt x="0" y="0"/>
                </a:moveTo>
                <a:lnTo>
                  <a:pt x="1907019" y="0"/>
                </a:lnTo>
                <a:lnTo>
                  <a:pt x="1907019" y="374470"/>
                </a:lnTo>
                <a:lnTo>
                  <a:pt x="0" y="374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4580474" y="2559455"/>
            <a:ext cx="565947" cy="565947"/>
          </a:xfrm>
          <a:custGeom>
            <a:avLst/>
            <a:gdLst/>
            <a:ahLst/>
            <a:cxnLst/>
            <a:rect l="l" t="t" r="r" b="b"/>
            <a:pathLst>
              <a:path w="565947" h="565947">
                <a:moveTo>
                  <a:pt x="0" y="0"/>
                </a:moveTo>
                <a:lnTo>
                  <a:pt x="565947" y="0"/>
                </a:lnTo>
                <a:lnTo>
                  <a:pt x="565947" y="565947"/>
                </a:lnTo>
                <a:lnTo>
                  <a:pt x="0" y="565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4509422" y="5334090"/>
            <a:ext cx="677888" cy="725014"/>
          </a:xfrm>
          <a:custGeom>
            <a:avLst/>
            <a:gdLst/>
            <a:ahLst/>
            <a:cxnLst/>
            <a:rect l="l" t="t" r="r" b="b"/>
            <a:pathLst>
              <a:path w="677888" h="725014">
                <a:moveTo>
                  <a:pt x="0" y="0"/>
                </a:moveTo>
                <a:lnTo>
                  <a:pt x="677888" y="0"/>
                </a:lnTo>
                <a:lnTo>
                  <a:pt x="677888" y="725014"/>
                </a:lnTo>
                <a:lnTo>
                  <a:pt x="0" y="725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4192717" y="3787488"/>
            <a:ext cx="1341463" cy="1079877"/>
          </a:xfrm>
          <a:custGeom>
            <a:avLst/>
            <a:gdLst/>
            <a:ahLst/>
            <a:cxnLst/>
            <a:rect l="l" t="t" r="r" b="b"/>
            <a:pathLst>
              <a:path w="1341463" h="1079877">
                <a:moveTo>
                  <a:pt x="0" y="0"/>
                </a:moveTo>
                <a:lnTo>
                  <a:pt x="1341462" y="0"/>
                </a:lnTo>
                <a:lnTo>
                  <a:pt x="1341462" y="1079877"/>
                </a:lnTo>
                <a:lnTo>
                  <a:pt x="0" y="10798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8" name="TextBox 8"/>
          <p:cNvSpPr txBox="1"/>
          <p:nvPr/>
        </p:nvSpPr>
        <p:spPr>
          <a:xfrm>
            <a:off x="5599298" y="463189"/>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tanışma</a:t>
            </a:r>
          </a:p>
        </p:txBody>
      </p:sp>
      <p:sp>
        <p:nvSpPr>
          <p:cNvPr id="9" name="TextBox 9"/>
          <p:cNvSpPr txBox="1"/>
          <p:nvPr/>
        </p:nvSpPr>
        <p:spPr>
          <a:xfrm>
            <a:off x="6486349" y="2556678"/>
            <a:ext cx="276036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Şevket AY</a:t>
            </a:r>
          </a:p>
        </p:txBody>
      </p:sp>
      <p:sp>
        <p:nvSpPr>
          <p:cNvPr id="10" name="TextBox 10"/>
          <p:cNvSpPr txBox="1"/>
          <p:nvPr/>
        </p:nvSpPr>
        <p:spPr>
          <a:xfrm>
            <a:off x="6441033" y="6706039"/>
            <a:ext cx="1661335"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a:t>
            </a:r>
          </a:p>
        </p:txBody>
      </p:sp>
      <p:sp>
        <p:nvSpPr>
          <p:cNvPr id="11" name="TextBox 11"/>
          <p:cNvSpPr txBox="1"/>
          <p:nvPr/>
        </p:nvSpPr>
        <p:spPr>
          <a:xfrm>
            <a:off x="6415297" y="7998359"/>
            <a:ext cx="2185462"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sevketay09</a:t>
            </a:r>
          </a:p>
        </p:txBody>
      </p:sp>
      <p:sp>
        <p:nvSpPr>
          <p:cNvPr id="12" name="TextBox 12"/>
          <p:cNvSpPr txBox="1"/>
          <p:nvPr/>
        </p:nvSpPr>
        <p:spPr>
          <a:xfrm>
            <a:off x="6441033" y="5410847"/>
            <a:ext cx="800808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Intertech - Uzman Yapay Zeka Araştırmacısı</a:t>
            </a:r>
          </a:p>
        </p:txBody>
      </p:sp>
      <p:sp>
        <p:nvSpPr>
          <p:cNvPr id="13" name="TextBox 13"/>
          <p:cNvSpPr txBox="1"/>
          <p:nvPr/>
        </p:nvSpPr>
        <p:spPr>
          <a:xfrm>
            <a:off x="6389561" y="4116400"/>
            <a:ext cx="6573728"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SUBÜ - Bilgisayar Mühendisliği (YL)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4806763" y="-924257"/>
            <a:ext cx="20550468" cy="10611514"/>
          </a:xfrm>
          <a:custGeom>
            <a:avLst/>
            <a:gdLst/>
            <a:ahLst/>
            <a:cxnLst/>
            <a:rect l="l" t="t" r="r" b="b"/>
            <a:pathLst>
              <a:path w="20550468" h="10611514">
                <a:moveTo>
                  <a:pt x="0" y="0"/>
                </a:moveTo>
                <a:lnTo>
                  <a:pt x="20550467" y="0"/>
                </a:lnTo>
                <a:lnTo>
                  <a:pt x="20550467"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987356" y="-131582"/>
            <a:ext cx="8962228" cy="9026164"/>
          </a:xfrm>
          <a:custGeom>
            <a:avLst/>
            <a:gdLst/>
            <a:ahLst/>
            <a:cxnLst/>
            <a:rect l="l" t="t" r="r" b="b"/>
            <a:pathLst>
              <a:path w="8962228" h="9026164">
                <a:moveTo>
                  <a:pt x="0" y="0"/>
                </a:moveTo>
                <a:lnTo>
                  <a:pt x="8962229" y="0"/>
                </a:lnTo>
                <a:lnTo>
                  <a:pt x="8962229" y="9026164"/>
                </a:lnTo>
                <a:lnTo>
                  <a:pt x="0" y="902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4" name="TextBox 4"/>
          <p:cNvSpPr txBox="1"/>
          <p:nvPr/>
        </p:nvSpPr>
        <p:spPr>
          <a:xfrm>
            <a:off x="1923768" y="2783855"/>
            <a:ext cx="7089405" cy="410407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Geleceğe nasıl bakmalıyız?</a:t>
            </a:r>
          </a:p>
        </p:txBody>
      </p:sp>
      <p:sp>
        <p:nvSpPr>
          <p:cNvPr id="5" name="Freeform 5"/>
          <p:cNvSpPr/>
          <p:nvPr/>
        </p:nvSpPr>
        <p:spPr>
          <a:xfrm>
            <a:off x="-571205" y="6596563"/>
            <a:ext cx="3879750" cy="3963985"/>
          </a:xfrm>
          <a:custGeom>
            <a:avLst/>
            <a:gdLst/>
            <a:ahLst/>
            <a:cxnLst/>
            <a:rect l="l" t="t" r="r" b="b"/>
            <a:pathLst>
              <a:path w="3879750" h="3963985">
                <a:moveTo>
                  <a:pt x="0" y="0"/>
                </a:moveTo>
                <a:lnTo>
                  <a:pt x="3879750" y="0"/>
                </a:lnTo>
                <a:lnTo>
                  <a:pt x="3879750" y="3963985"/>
                </a:lnTo>
                <a:lnTo>
                  <a:pt x="0" y="3963985"/>
                </a:lnTo>
                <a:lnTo>
                  <a:pt x="0" y="0"/>
                </a:lnTo>
                <a:close/>
              </a:path>
            </a:pathLst>
          </a:custGeom>
          <a:blipFill>
            <a:blip r:embed="rId7"/>
            <a:stretch>
              <a:fillRect/>
            </a:stretch>
          </a:blipFill>
        </p:spPr>
        <p:txBody>
          <a:bodyPr/>
          <a:lstStyle/>
          <a:p>
            <a:endParaRPr lang="tr-TR"/>
          </a:p>
        </p:txBody>
      </p:sp>
      <p:sp>
        <p:nvSpPr>
          <p:cNvPr id="6" name="Freeform 6"/>
          <p:cNvSpPr/>
          <p:nvPr/>
        </p:nvSpPr>
        <p:spPr>
          <a:xfrm>
            <a:off x="10542440" y="1539377"/>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8"/>
            <a:stretch>
              <a:fillRect/>
            </a:stretch>
          </a:blipFill>
        </p:spPr>
        <p:txBody>
          <a:bodyPr/>
          <a:lstStyle/>
          <a:p>
            <a:endParaRPr lang="tr-T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630900" y="3709586"/>
            <a:ext cx="16628400" cy="4897711"/>
          </a:xfrm>
          <a:custGeom>
            <a:avLst/>
            <a:gdLst/>
            <a:ahLst/>
            <a:cxnLst/>
            <a:rect l="l" t="t" r="r" b="b"/>
            <a:pathLst>
              <a:path w="16628400" h="4897711">
                <a:moveTo>
                  <a:pt x="0" y="0"/>
                </a:moveTo>
                <a:lnTo>
                  <a:pt x="16628400" y="0"/>
                </a:lnTo>
                <a:lnTo>
                  <a:pt x="16628400" y="4897711"/>
                </a:lnTo>
                <a:lnTo>
                  <a:pt x="0" y="4897711"/>
                </a:lnTo>
                <a:lnTo>
                  <a:pt x="0" y="0"/>
                </a:lnTo>
                <a:close/>
              </a:path>
            </a:pathLst>
          </a:custGeom>
          <a:blipFill>
            <a:blip r:embed="rId5"/>
            <a:stretch>
              <a:fillRect/>
            </a:stretch>
          </a:blipFill>
        </p:spPr>
        <p:txBody>
          <a:bodyPr/>
          <a:lstStyle/>
          <a:p>
            <a:endParaRPr lang="tr-TR"/>
          </a:p>
        </p:txBody>
      </p:sp>
      <p:sp>
        <p:nvSpPr>
          <p:cNvPr id="4" name="Freeform 4"/>
          <p:cNvSpPr/>
          <p:nvPr/>
        </p:nvSpPr>
        <p:spPr>
          <a:xfrm>
            <a:off x="14833174" y="112903"/>
            <a:ext cx="3454826" cy="4278422"/>
          </a:xfrm>
          <a:custGeom>
            <a:avLst/>
            <a:gdLst/>
            <a:ahLst/>
            <a:cxnLst/>
            <a:rect l="l" t="t" r="r" b="b"/>
            <a:pathLst>
              <a:path w="3454826" h="4278422">
                <a:moveTo>
                  <a:pt x="0" y="0"/>
                </a:moveTo>
                <a:lnTo>
                  <a:pt x="3454826" y="0"/>
                </a:lnTo>
                <a:lnTo>
                  <a:pt x="3454826" y="4278422"/>
                </a:lnTo>
                <a:lnTo>
                  <a:pt x="0" y="4278422"/>
                </a:lnTo>
                <a:lnTo>
                  <a:pt x="0" y="0"/>
                </a:lnTo>
                <a:close/>
              </a:path>
            </a:pathLst>
          </a:custGeom>
          <a:blipFill>
            <a:blip r:embed="rId6"/>
            <a:stretch>
              <a:fillRect/>
            </a:stretch>
          </a:blipFill>
        </p:spPr>
        <p:txBody>
          <a:bodyPr/>
          <a:lstStyle/>
          <a:p>
            <a:endParaRPr lang="tr-T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739668" y="4658625"/>
            <a:ext cx="16808663" cy="864975"/>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DİNLEDİĞİNİZ İÇİN 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5"/>
            <a:stretch>
              <a:fillRect/>
            </a:stretch>
          </a:blipFill>
        </p:spPr>
        <p:txBody>
          <a:bodyPr/>
          <a:lstStyle/>
          <a:p>
            <a:endParaRPr lang="tr-TR"/>
          </a:p>
        </p:txBody>
      </p:sp>
      <p:sp>
        <p:nvSpPr>
          <p:cNvPr id="4" name="TextBox 4"/>
          <p:cNvSpPr txBox="1"/>
          <p:nvPr/>
        </p:nvSpPr>
        <p:spPr>
          <a:xfrm>
            <a:off x="6283078" y="1231891"/>
            <a:ext cx="4220652" cy="775320"/>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CONTENTS</a:t>
            </a:r>
          </a:p>
        </p:txBody>
      </p:sp>
      <p:sp>
        <p:nvSpPr>
          <p:cNvPr id="5" name="TextBox 5"/>
          <p:cNvSpPr txBox="1"/>
          <p:nvPr/>
        </p:nvSpPr>
        <p:spPr>
          <a:xfrm>
            <a:off x="7886371" y="2760473"/>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Zekanın Gelişimi</a:t>
            </a:r>
          </a:p>
        </p:txBody>
      </p:sp>
      <p:grpSp>
        <p:nvGrpSpPr>
          <p:cNvPr id="6" name="Group 6"/>
          <p:cNvGrpSpPr/>
          <p:nvPr/>
        </p:nvGrpSpPr>
        <p:grpSpPr>
          <a:xfrm>
            <a:off x="6888260" y="2682969"/>
            <a:ext cx="833648" cy="833648"/>
            <a:chOff x="0" y="0"/>
            <a:chExt cx="1111530" cy="1111530"/>
          </a:xfrm>
        </p:grpSpPr>
        <p:sp>
          <p:nvSpPr>
            <p:cNvPr id="7" name="Freeform 7"/>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8" name="TextBox 8"/>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u="none" strike="noStrike">
                  <a:solidFill>
                    <a:srgbClr val="FFFFFF"/>
                  </a:solidFill>
                  <a:latin typeface="HK Modular"/>
                </a:rPr>
                <a:t>1</a:t>
              </a:r>
            </a:p>
          </p:txBody>
        </p:sp>
      </p:grpSp>
      <p:sp>
        <p:nvSpPr>
          <p:cNvPr id="9" name="TextBox 9"/>
          <p:cNvSpPr txBox="1"/>
          <p:nvPr/>
        </p:nvSpPr>
        <p:spPr>
          <a:xfrm>
            <a:off x="7886371" y="3717147"/>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 Alt Dalları</a:t>
            </a:r>
          </a:p>
        </p:txBody>
      </p:sp>
      <p:grpSp>
        <p:nvGrpSpPr>
          <p:cNvPr id="10" name="Group 10"/>
          <p:cNvGrpSpPr/>
          <p:nvPr/>
        </p:nvGrpSpPr>
        <p:grpSpPr>
          <a:xfrm>
            <a:off x="6888260" y="3639643"/>
            <a:ext cx="833648" cy="833648"/>
            <a:chOff x="0" y="0"/>
            <a:chExt cx="1111530" cy="1111530"/>
          </a:xfrm>
        </p:grpSpPr>
        <p:sp>
          <p:nvSpPr>
            <p:cNvPr id="11" name="Freeform 11"/>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12" name="TextBox 12"/>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sp>
        <p:nvSpPr>
          <p:cNvPr id="13" name="TextBox 13"/>
          <p:cNvSpPr txBox="1"/>
          <p:nvPr/>
        </p:nvSpPr>
        <p:spPr>
          <a:xfrm>
            <a:off x="7886371" y="4673821"/>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Üretken Yapay Zeka</a:t>
            </a:r>
          </a:p>
        </p:txBody>
      </p:sp>
      <p:grpSp>
        <p:nvGrpSpPr>
          <p:cNvPr id="14" name="Group 14"/>
          <p:cNvGrpSpPr/>
          <p:nvPr/>
        </p:nvGrpSpPr>
        <p:grpSpPr>
          <a:xfrm>
            <a:off x="6888260" y="4596317"/>
            <a:ext cx="833648" cy="833648"/>
            <a:chOff x="0" y="0"/>
            <a:chExt cx="1111530" cy="1111530"/>
          </a:xfrm>
        </p:grpSpPr>
        <p:sp>
          <p:nvSpPr>
            <p:cNvPr id="15" name="Freeform 15"/>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16" name="TextBox 16"/>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sp>
        <p:nvSpPr>
          <p:cNvPr id="17" name="TextBox 17"/>
          <p:cNvSpPr txBox="1"/>
          <p:nvPr/>
        </p:nvSpPr>
        <p:spPr>
          <a:xfrm>
            <a:off x="7886371" y="563049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Large Language Models</a:t>
            </a:r>
          </a:p>
        </p:txBody>
      </p:sp>
      <p:grpSp>
        <p:nvGrpSpPr>
          <p:cNvPr id="18" name="Group 18"/>
          <p:cNvGrpSpPr/>
          <p:nvPr/>
        </p:nvGrpSpPr>
        <p:grpSpPr>
          <a:xfrm>
            <a:off x="6888260" y="5552991"/>
            <a:ext cx="833648" cy="833648"/>
            <a:chOff x="0" y="0"/>
            <a:chExt cx="1111530" cy="1111530"/>
          </a:xfrm>
        </p:grpSpPr>
        <p:sp>
          <p:nvSpPr>
            <p:cNvPr id="19" name="Freeform 1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20" name="TextBox 20"/>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grpSp>
      <p:sp>
        <p:nvSpPr>
          <p:cNvPr id="21" name="TextBox 21"/>
          <p:cNvSpPr txBox="1"/>
          <p:nvPr/>
        </p:nvSpPr>
        <p:spPr>
          <a:xfrm>
            <a:off x="7886371" y="6587169"/>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Use Cases</a:t>
            </a:r>
          </a:p>
        </p:txBody>
      </p:sp>
      <p:grpSp>
        <p:nvGrpSpPr>
          <p:cNvPr id="22" name="Group 22"/>
          <p:cNvGrpSpPr/>
          <p:nvPr/>
        </p:nvGrpSpPr>
        <p:grpSpPr>
          <a:xfrm>
            <a:off x="6888260" y="6509665"/>
            <a:ext cx="833648" cy="833648"/>
            <a:chOff x="0" y="0"/>
            <a:chExt cx="1111530" cy="1111530"/>
          </a:xfrm>
        </p:grpSpPr>
        <p:sp>
          <p:nvSpPr>
            <p:cNvPr id="23" name="Freeform 23"/>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24" name="TextBox 24"/>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5</a:t>
              </a:r>
            </a:p>
          </p:txBody>
        </p:sp>
      </p:grpSp>
      <p:sp>
        <p:nvSpPr>
          <p:cNvPr id="25" name="TextBox 25"/>
          <p:cNvSpPr txBox="1"/>
          <p:nvPr/>
        </p:nvSpPr>
        <p:spPr>
          <a:xfrm>
            <a:off x="7886371" y="7544642"/>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Olası Zorluklar</a:t>
            </a:r>
          </a:p>
        </p:txBody>
      </p:sp>
      <p:grpSp>
        <p:nvGrpSpPr>
          <p:cNvPr id="26" name="Group 26"/>
          <p:cNvGrpSpPr/>
          <p:nvPr/>
        </p:nvGrpSpPr>
        <p:grpSpPr>
          <a:xfrm>
            <a:off x="6888260" y="7467138"/>
            <a:ext cx="833648" cy="833669"/>
            <a:chOff x="0" y="0"/>
            <a:chExt cx="1111530" cy="1111558"/>
          </a:xfrm>
        </p:grpSpPr>
        <p:sp>
          <p:nvSpPr>
            <p:cNvPr id="27" name="Freeform 27"/>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txBody>
            <a:bodyPr/>
            <a:lstStyle/>
            <a:p>
              <a:endParaRPr lang="tr-TR"/>
            </a:p>
          </p:txBody>
        </p:sp>
        <p:sp>
          <p:nvSpPr>
            <p:cNvPr id="28" name="TextBox 28"/>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6</a:t>
              </a:r>
            </a:p>
          </p:txBody>
        </p:sp>
      </p:grpSp>
      <p:sp>
        <p:nvSpPr>
          <p:cNvPr id="29" name="TextBox 29"/>
          <p:cNvSpPr txBox="1"/>
          <p:nvPr/>
        </p:nvSpPr>
        <p:spPr>
          <a:xfrm>
            <a:off x="7886371" y="850213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Geleceğe Nasıl Bakmalıyız?</a:t>
            </a:r>
          </a:p>
        </p:txBody>
      </p:sp>
      <p:grpSp>
        <p:nvGrpSpPr>
          <p:cNvPr id="30" name="Group 30"/>
          <p:cNvGrpSpPr/>
          <p:nvPr/>
        </p:nvGrpSpPr>
        <p:grpSpPr>
          <a:xfrm>
            <a:off x="6888260" y="8424631"/>
            <a:ext cx="833648" cy="833669"/>
            <a:chOff x="0" y="0"/>
            <a:chExt cx="1111530" cy="1111558"/>
          </a:xfrm>
        </p:grpSpPr>
        <p:sp>
          <p:nvSpPr>
            <p:cNvPr id="31" name="Freeform 31"/>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txBody>
            <a:bodyPr/>
            <a:lstStyle/>
            <a:p>
              <a:endParaRPr lang="tr-TR"/>
            </a:p>
          </p:txBody>
        </p:sp>
        <p:sp>
          <p:nvSpPr>
            <p:cNvPr id="32" name="TextBox 32"/>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a:off x="2226446" y="4402996"/>
            <a:ext cx="2238367" cy="2252445"/>
          </a:xfrm>
          <a:custGeom>
            <a:avLst/>
            <a:gdLst/>
            <a:ahLst/>
            <a:cxnLst/>
            <a:rect l="l" t="t" r="r" b="b"/>
            <a:pathLst>
              <a:path w="2238367" h="2252445">
                <a:moveTo>
                  <a:pt x="0" y="0"/>
                </a:moveTo>
                <a:lnTo>
                  <a:pt x="2238367" y="0"/>
                </a:lnTo>
                <a:lnTo>
                  <a:pt x="2238367" y="2252444"/>
                </a:lnTo>
                <a:lnTo>
                  <a:pt x="0" y="2252444"/>
                </a:lnTo>
                <a:lnTo>
                  <a:pt x="0" y="0"/>
                </a:lnTo>
                <a:close/>
              </a:path>
            </a:pathLst>
          </a:custGeom>
          <a:blipFill>
            <a:blip r:embed="rId5"/>
            <a:stretch>
              <a:fillRect/>
            </a:stretch>
          </a:blipFill>
        </p:spPr>
        <p:txBody>
          <a:bodyPr/>
          <a:lstStyle/>
          <a:p>
            <a:endParaRPr lang="tr-TR"/>
          </a:p>
        </p:txBody>
      </p:sp>
      <p:sp>
        <p:nvSpPr>
          <p:cNvPr id="7" name="Freeform 7"/>
          <p:cNvSpPr/>
          <p:nvPr/>
        </p:nvSpPr>
        <p:spPr>
          <a:xfrm>
            <a:off x="7999287" y="4461847"/>
            <a:ext cx="2134742" cy="2134742"/>
          </a:xfrm>
          <a:custGeom>
            <a:avLst/>
            <a:gdLst/>
            <a:ahLst/>
            <a:cxnLst/>
            <a:rect l="l" t="t" r="r" b="b"/>
            <a:pathLst>
              <a:path w="2134742" h="2134742">
                <a:moveTo>
                  <a:pt x="0" y="0"/>
                </a:moveTo>
                <a:lnTo>
                  <a:pt x="2134742" y="0"/>
                </a:lnTo>
                <a:lnTo>
                  <a:pt x="2134742" y="2134742"/>
                </a:lnTo>
                <a:lnTo>
                  <a:pt x="0" y="2134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8" name="Freeform 8"/>
          <p:cNvSpPr/>
          <p:nvPr/>
        </p:nvSpPr>
        <p:spPr>
          <a:xfrm>
            <a:off x="13823187" y="4341562"/>
            <a:ext cx="2090274" cy="2375312"/>
          </a:xfrm>
          <a:custGeom>
            <a:avLst/>
            <a:gdLst/>
            <a:ahLst/>
            <a:cxnLst/>
            <a:rect l="l" t="t" r="r" b="b"/>
            <a:pathLst>
              <a:path w="2090274" h="2375312">
                <a:moveTo>
                  <a:pt x="0" y="0"/>
                </a:moveTo>
                <a:lnTo>
                  <a:pt x="2090274" y="0"/>
                </a:lnTo>
                <a:lnTo>
                  <a:pt x="2090274" y="2375312"/>
                </a:lnTo>
                <a:lnTo>
                  <a:pt x="0" y="23753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9" name="Freeform 9"/>
          <p:cNvSpPr/>
          <p:nvPr/>
        </p:nvSpPr>
        <p:spPr>
          <a:xfrm>
            <a:off x="5227242" y="4776388"/>
            <a:ext cx="2488695" cy="1505661"/>
          </a:xfrm>
          <a:custGeom>
            <a:avLst/>
            <a:gdLst/>
            <a:ahLst/>
            <a:cxnLst/>
            <a:rect l="l" t="t" r="r" b="b"/>
            <a:pathLst>
              <a:path w="2488695" h="1505661">
                <a:moveTo>
                  <a:pt x="0" y="0"/>
                </a:moveTo>
                <a:lnTo>
                  <a:pt x="2488695" y="0"/>
                </a:lnTo>
                <a:lnTo>
                  <a:pt x="2488695"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0" name="TextBox 10"/>
          <p:cNvSpPr txBox="1"/>
          <p:nvPr/>
        </p:nvSpPr>
        <p:spPr>
          <a:xfrm>
            <a:off x="2254557" y="1122483"/>
            <a:ext cx="11723314"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ZEKANIN GELİŞİMİ</a:t>
            </a:r>
          </a:p>
        </p:txBody>
      </p:sp>
      <p:sp>
        <p:nvSpPr>
          <p:cNvPr id="11" name="Freeform 11"/>
          <p:cNvSpPr/>
          <p:nvPr/>
        </p:nvSpPr>
        <p:spPr>
          <a:xfrm>
            <a:off x="10734260" y="4776388"/>
            <a:ext cx="2488695" cy="1505661"/>
          </a:xfrm>
          <a:custGeom>
            <a:avLst/>
            <a:gdLst/>
            <a:ahLst/>
            <a:cxnLst/>
            <a:rect l="l" t="t" r="r" b="b"/>
            <a:pathLst>
              <a:path w="2488695" h="1505661">
                <a:moveTo>
                  <a:pt x="0" y="0"/>
                </a:moveTo>
                <a:lnTo>
                  <a:pt x="2488696" y="0"/>
                </a:lnTo>
                <a:lnTo>
                  <a:pt x="2488696"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2" name="TextBox 12"/>
          <p:cNvSpPr txBox="1"/>
          <p:nvPr/>
        </p:nvSpPr>
        <p:spPr>
          <a:xfrm>
            <a:off x="7740169" y="6929490"/>
            <a:ext cx="2652977" cy="504890"/>
          </a:xfrm>
          <a:prstGeom prst="rect">
            <a:avLst/>
          </a:prstGeom>
        </p:spPr>
        <p:txBody>
          <a:bodyPr lIns="0" tIns="0" rIns="0" bIns="0" rtlCol="0" anchor="t">
            <a:spAutoFit/>
          </a:bodyPr>
          <a:lstStyle/>
          <a:p>
            <a:pPr algn="ctr">
              <a:lnSpc>
                <a:spcPts val="4196"/>
              </a:lnSpc>
              <a:spcBef>
                <a:spcPct val="0"/>
              </a:spcBef>
            </a:pPr>
            <a:r>
              <a:rPr lang="en-US" sz="2997">
                <a:solidFill>
                  <a:srgbClr val="FFFFFF"/>
                </a:solidFill>
                <a:latin typeface="Colo Pro"/>
              </a:rPr>
              <a:t>GENERATIVE AI</a:t>
            </a:r>
          </a:p>
        </p:txBody>
      </p:sp>
      <p:sp>
        <p:nvSpPr>
          <p:cNvPr id="13" name="TextBox 13"/>
          <p:cNvSpPr txBox="1"/>
          <p:nvPr/>
        </p:nvSpPr>
        <p:spPr>
          <a:xfrm>
            <a:off x="14554200" y="6929490"/>
            <a:ext cx="834324" cy="504890"/>
          </a:xfrm>
          <a:prstGeom prst="rect">
            <a:avLst/>
          </a:prstGeom>
        </p:spPr>
        <p:txBody>
          <a:bodyPr wrap="square" lIns="0" tIns="0" rIns="0" bIns="0" rtlCol="0" anchor="t">
            <a:spAutoFit/>
          </a:bodyPr>
          <a:lstStyle/>
          <a:p>
            <a:pPr algn="ctr">
              <a:lnSpc>
                <a:spcPts val="4196"/>
              </a:lnSpc>
              <a:spcBef>
                <a:spcPct val="0"/>
              </a:spcBef>
            </a:pPr>
            <a:r>
              <a:rPr lang="en-US" sz="2997" dirty="0">
                <a:solidFill>
                  <a:srgbClr val="FFFFFF"/>
                </a:solidFill>
                <a:latin typeface="Colo Pro"/>
              </a:rPr>
              <a:t>AGI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630"/>
        </a:solidFill>
        <a:effectLst/>
      </p:bgPr>
    </p:bg>
    <p:spTree>
      <p:nvGrpSpPr>
        <p:cNvPr id="1" name=""/>
        <p:cNvGrpSpPr/>
        <p:nvPr/>
      </p:nvGrpSpPr>
      <p:grpSpPr>
        <a:xfrm>
          <a:off x="0" y="0"/>
          <a:ext cx="0" cy="0"/>
          <a:chOff x="0" y="0"/>
          <a:chExt cx="0" cy="0"/>
        </a:xfrm>
      </p:grpSpPr>
      <p:sp>
        <p:nvSpPr>
          <p:cNvPr id="2" name="TextBox 2"/>
          <p:cNvSpPr txBox="1"/>
          <p:nvPr/>
        </p:nvSpPr>
        <p:spPr>
          <a:xfrm>
            <a:off x="2530730" y="1991124"/>
            <a:ext cx="4393587" cy="45720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TT Lakes Neue"/>
                <a:ea typeface="+mn-ea"/>
                <a:cs typeface="+mn-cs"/>
              </a:rPr>
              <a:t>İnsan Etkileşimi</a:t>
            </a:r>
          </a:p>
        </p:txBody>
      </p:sp>
      <p:sp>
        <p:nvSpPr>
          <p:cNvPr id="3" name="Freeform 3"/>
          <p:cNvSpPr/>
          <p:nvPr/>
        </p:nvSpPr>
        <p:spPr>
          <a:xfrm>
            <a:off x="2028677" y="1808409"/>
            <a:ext cx="250902" cy="822631"/>
          </a:xfrm>
          <a:custGeom>
            <a:avLst/>
            <a:gdLst/>
            <a:ahLst/>
            <a:cxnLst/>
            <a:rect l="l" t="t" r="r" b="b"/>
            <a:pathLst>
              <a:path w="250902" h="822631">
                <a:moveTo>
                  <a:pt x="0" y="0"/>
                </a:moveTo>
                <a:lnTo>
                  <a:pt x="250902" y="0"/>
                </a:lnTo>
                <a:lnTo>
                  <a:pt x="250902" y="822631"/>
                </a:lnTo>
                <a:lnTo>
                  <a:pt x="0" y="822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3336589" y="714375"/>
            <a:ext cx="11614822" cy="638175"/>
          </a:xfrm>
          <a:prstGeom prst="rect">
            <a:avLst/>
          </a:prstGeom>
        </p:spPr>
        <p:txBody>
          <a:bodyPr lIns="0" tIns="0" rIns="0" bIns="0" rtlCol="0" anchor="t">
            <a:spAutoFit/>
          </a:bodyPr>
          <a:lstStyle/>
          <a:p>
            <a:pPr marL="0" marR="0" lvl="0" indent="0" algn="ctr" defTabSz="914400" rtl="0" eaLnBrk="1" fontAlgn="auto" latinLnBrk="0" hangingPunct="1">
              <a:lnSpc>
                <a:spcPts val="5159"/>
              </a:lnSpc>
              <a:spcBef>
                <a:spcPct val="0"/>
              </a:spcBef>
              <a:spcAft>
                <a:spcPts val="0"/>
              </a:spcAft>
              <a:buClrTx/>
              <a:buSzTx/>
              <a:buFontTx/>
              <a:buNone/>
              <a:tabLst/>
              <a:defRPr/>
            </a:pPr>
            <a:r>
              <a:rPr kumimoji="0" lang="en-US" sz="4299" b="0" i="0" u="none" strike="noStrike" kern="1200" cap="none" spc="0" normalizeH="0" baseline="0" noProof="0">
                <a:ln>
                  <a:noFill/>
                </a:ln>
                <a:solidFill>
                  <a:srgbClr val="FFFFFF"/>
                </a:solidFill>
                <a:effectLst/>
                <a:uLnTx/>
                <a:uFillTx/>
                <a:latin typeface="TT Lakes Neue Bold"/>
                <a:ea typeface="+mn-ea"/>
                <a:cs typeface="+mn-cs"/>
              </a:rPr>
              <a:t>YAPAY ZEKA’NIN EK YÖNLERİ</a:t>
            </a:r>
          </a:p>
        </p:txBody>
      </p:sp>
      <p:sp>
        <p:nvSpPr>
          <p:cNvPr id="5" name="TextBox 5"/>
          <p:cNvSpPr txBox="1"/>
          <p:nvPr/>
        </p:nvSpPr>
        <p:spPr>
          <a:xfrm>
            <a:off x="2530730" y="3429424"/>
            <a:ext cx="4958128" cy="45720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TT Lakes Neue"/>
                <a:ea typeface="+mn-ea"/>
                <a:cs typeface="+mn-cs"/>
              </a:rPr>
              <a:t>Etik ve Güvenlik</a:t>
            </a:r>
          </a:p>
        </p:txBody>
      </p:sp>
      <p:sp>
        <p:nvSpPr>
          <p:cNvPr id="6" name="Freeform 6"/>
          <p:cNvSpPr/>
          <p:nvPr/>
        </p:nvSpPr>
        <p:spPr>
          <a:xfrm>
            <a:off x="2028677" y="3246708"/>
            <a:ext cx="250902" cy="822631"/>
          </a:xfrm>
          <a:custGeom>
            <a:avLst/>
            <a:gdLst/>
            <a:ahLst/>
            <a:cxnLst/>
            <a:rect l="l" t="t" r="r" b="b"/>
            <a:pathLst>
              <a:path w="250902" h="822631">
                <a:moveTo>
                  <a:pt x="0" y="0"/>
                </a:moveTo>
                <a:lnTo>
                  <a:pt x="250902" y="0"/>
                </a:lnTo>
                <a:lnTo>
                  <a:pt x="250902" y="822631"/>
                </a:lnTo>
                <a:lnTo>
                  <a:pt x="0" y="822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2530730" y="4642580"/>
            <a:ext cx="5805294" cy="91440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TT Lakes Neue"/>
                <a:ea typeface="+mn-ea"/>
                <a:cs typeface="+mn-cs"/>
              </a:rPr>
              <a:t> İşgücü ve Toplum Üzerindeki Etkileri</a:t>
            </a:r>
          </a:p>
        </p:txBody>
      </p:sp>
      <p:sp>
        <p:nvSpPr>
          <p:cNvPr id="8" name="Freeform 8"/>
          <p:cNvSpPr/>
          <p:nvPr/>
        </p:nvSpPr>
        <p:spPr>
          <a:xfrm>
            <a:off x="2028677" y="4688464"/>
            <a:ext cx="250902" cy="822631"/>
          </a:xfrm>
          <a:custGeom>
            <a:avLst/>
            <a:gdLst/>
            <a:ahLst/>
            <a:cxnLst/>
            <a:rect l="l" t="t" r="r" b="b"/>
            <a:pathLst>
              <a:path w="250902" h="822631">
                <a:moveTo>
                  <a:pt x="0" y="0"/>
                </a:moveTo>
                <a:lnTo>
                  <a:pt x="250902" y="0"/>
                </a:lnTo>
                <a:lnTo>
                  <a:pt x="250902" y="822631"/>
                </a:lnTo>
                <a:lnTo>
                  <a:pt x="0" y="822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2530730" y="6377870"/>
            <a:ext cx="3336322" cy="45720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TT Lakes Neue"/>
                <a:ea typeface="+mn-ea"/>
                <a:cs typeface="+mn-cs"/>
              </a:rPr>
              <a:t>Sürekli Gelişim</a:t>
            </a:r>
          </a:p>
        </p:txBody>
      </p:sp>
      <p:sp>
        <p:nvSpPr>
          <p:cNvPr id="10" name="Freeform 10"/>
          <p:cNvSpPr/>
          <p:nvPr/>
        </p:nvSpPr>
        <p:spPr>
          <a:xfrm>
            <a:off x="2028677" y="6195155"/>
            <a:ext cx="250902" cy="822631"/>
          </a:xfrm>
          <a:custGeom>
            <a:avLst/>
            <a:gdLst/>
            <a:ahLst/>
            <a:cxnLst/>
            <a:rect l="l" t="t" r="r" b="b"/>
            <a:pathLst>
              <a:path w="250902" h="822631">
                <a:moveTo>
                  <a:pt x="0" y="0"/>
                </a:moveTo>
                <a:lnTo>
                  <a:pt x="250902" y="0"/>
                </a:lnTo>
                <a:lnTo>
                  <a:pt x="250902" y="822630"/>
                </a:lnTo>
                <a:lnTo>
                  <a:pt x="0" y="822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rot="-5400000">
            <a:off x="9101923" y="1163229"/>
            <a:ext cx="10680811" cy="7960541"/>
          </a:xfrm>
          <a:custGeom>
            <a:avLst/>
            <a:gdLst/>
            <a:ahLst/>
            <a:cxnLst/>
            <a:rect l="l" t="t" r="r" b="b"/>
            <a:pathLst>
              <a:path w="10680811" h="7960541">
                <a:moveTo>
                  <a:pt x="0" y="0"/>
                </a:moveTo>
                <a:lnTo>
                  <a:pt x="10680811" y="0"/>
                </a:lnTo>
                <a:lnTo>
                  <a:pt x="10680811" y="7960542"/>
                </a:lnTo>
                <a:lnTo>
                  <a:pt x="0" y="7960542"/>
                </a:lnTo>
                <a:lnTo>
                  <a:pt x="0" y="0"/>
                </a:lnTo>
                <a:close/>
              </a:path>
            </a:pathLst>
          </a:custGeom>
          <a:blipFill>
            <a:blip r:embed="rId5">
              <a:alphaModFix amt="34000"/>
              <a:extLst>
                <a:ext uri="{96DAC541-7B7A-43D3-8B79-37D633B846F1}">
                  <asvg:svgBlip xmlns:asvg="http://schemas.microsoft.com/office/drawing/2016/SVG/main" r:embed="rId6"/>
                </a:ext>
              </a:extLst>
            </a:blip>
            <a:stretch>
              <a:fillRect b="-3270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530730" y="7646635"/>
            <a:ext cx="12420681" cy="5143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EFFFF"/>
                </a:solidFill>
                <a:effectLst/>
                <a:uLnTx/>
                <a:uFillTx/>
                <a:latin typeface="TT Lakes Neue"/>
                <a:ea typeface="+mn-ea"/>
                <a:cs typeface="+mn-cs"/>
              </a:rPr>
              <a:t> Ulaşılabilirlik ve Dağıtım</a:t>
            </a:r>
          </a:p>
        </p:txBody>
      </p:sp>
      <p:sp>
        <p:nvSpPr>
          <p:cNvPr id="13" name="Freeform 13"/>
          <p:cNvSpPr/>
          <p:nvPr/>
        </p:nvSpPr>
        <p:spPr>
          <a:xfrm>
            <a:off x="2028677" y="7521070"/>
            <a:ext cx="250902" cy="822631"/>
          </a:xfrm>
          <a:custGeom>
            <a:avLst/>
            <a:gdLst/>
            <a:ahLst/>
            <a:cxnLst/>
            <a:rect l="l" t="t" r="r" b="b"/>
            <a:pathLst>
              <a:path w="250902" h="822631">
                <a:moveTo>
                  <a:pt x="0" y="0"/>
                </a:moveTo>
                <a:lnTo>
                  <a:pt x="250902" y="0"/>
                </a:lnTo>
                <a:lnTo>
                  <a:pt x="250902" y="822630"/>
                </a:lnTo>
                <a:lnTo>
                  <a:pt x="0" y="822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4"/>
          <p:cNvSpPr txBox="1"/>
          <p:nvPr/>
        </p:nvSpPr>
        <p:spPr>
          <a:xfrm>
            <a:off x="2530730" y="8972550"/>
            <a:ext cx="12420681" cy="5143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EFFFF"/>
                </a:solidFill>
                <a:effectLst/>
                <a:uLnTx/>
                <a:uFillTx/>
                <a:latin typeface="TT Lakes Neue"/>
                <a:ea typeface="+mn-ea"/>
                <a:cs typeface="+mn-cs"/>
              </a:rPr>
              <a:t>Küresel Rekabet</a:t>
            </a:r>
          </a:p>
        </p:txBody>
      </p:sp>
      <p:sp>
        <p:nvSpPr>
          <p:cNvPr id="15" name="Freeform 15"/>
          <p:cNvSpPr/>
          <p:nvPr/>
        </p:nvSpPr>
        <p:spPr>
          <a:xfrm>
            <a:off x="2028677" y="8846985"/>
            <a:ext cx="250902" cy="822631"/>
          </a:xfrm>
          <a:custGeom>
            <a:avLst/>
            <a:gdLst/>
            <a:ahLst/>
            <a:cxnLst/>
            <a:rect l="l" t="t" r="r" b="b"/>
            <a:pathLst>
              <a:path w="250902" h="822631">
                <a:moveTo>
                  <a:pt x="0" y="0"/>
                </a:moveTo>
                <a:lnTo>
                  <a:pt x="250902" y="0"/>
                </a:lnTo>
                <a:lnTo>
                  <a:pt x="250902" y="822630"/>
                </a:lnTo>
                <a:lnTo>
                  <a:pt x="0" y="822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 alt dalları</a:t>
            </a:r>
          </a:p>
        </p:txBody>
      </p:sp>
      <p:sp>
        <p:nvSpPr>
          <p:cNvPr id="4" name="Freeform 4"/>
          <p:cNvSpPr/>
          <p:nvPr/>
        </p:nvSpPr>
        <p:spPr>
          <a:xfrm>
            <a:off x="10706347" y="2208625"/>
            <a:ext cx="7352234" cy="7352234"/>
          </a:xfrm>
          <a:custGeom>
            <a:avLst/>
            <a:gdLst/>
            <a:ahLst/>
            <a:cxnLst/>
            <a:rect l="l" t="t" r="r" b="b"/>
            <a:pathLst>
              <a:path w="7352234" h="7352234">
                <a:moveTo>
                  <a:pt x="0" y="0"/>
                </a:moveTo>
                <a:lnTo>
                  <a:pt x="7352234" y="0"/>
                </a:lnTo>
                <a:lnTo>
                  <a:pt x="7352234" y="7352234"/>
                </a:lnTo>
                <a:lnTo>
                  <a:pt x="0" y="7352234"/>
                </a:lnTo>
                <a:lnTo>
                  <a:pt x="0" y="0"/>
                </a:lnTo>
                <a:close/>
              </a:path>
            </a:pathLst>
          </a:custGeom>
          <a:blipFill>
            <a:blip r:embed="rId5"/>
            <a:stretch>
              <a:fillRect/>
            </a:stretch>
          </a:blipFill>
        </p:spPr>
        <p:txBody>
          <a:bodyPr/>
          <a:lstStyle/>
          <a:p>
            <a:endParaRPr lang="tr-TR"/>
          </a:p>
        </p:txBody>
      </p:sp>
      <p:sp>
        <p:nvSpPr>
          <p:cNvPr id="5" name="Freeform 5"/>
          <p:cNvSpPr/>
          <p:nvPr/>
        </p:nvSpPr>
        <p:spPr>
          <a:xfrm>
            <a:off x="2014877" y="3757157"/>
            <a:ext cx="1821970" cy="1628386"/>
          </a:xfrm>
          <a:custGeom>
            <a:avLst/>
            <a:gdLst/>
            <a:ahLst/>
            <a:cxnLst/>
            <a:rect l="l" t="t" r="r" b="b"/>
            <a:pathLst>
              <a:path w="1821970" h="1628386">
                <a:moveTo>
                  <a:pt x="0" y="0"/>
                </a:moveTo>
                <a:lnTo>
                  <a:pt x="1821970" y="0"/>
                </a:lnTo>
                <a:lnTo>
                  <a:pt x="1821970" y="1628386"/>
                </a:lnTo>
                <a:lnTo>
                  <a:pt x="0" y="162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2105148" y="6385610"/>
            <a:ext cx="1641428" cy="1813732"/>
          </a:xfrm>
          <a:custGeom>
            <a:avLst/>
            <a:gdLst/>
            <a:ahLst/>
            <a:cxnLst/>
            <a:rect l="l" t="t" r="r" b="b"/>
            <a:pathLst>
              <a:path w="1641428" h="1813732">
                <a:moveTo>
                  <a:pt x="0" y="0"/>
                </a:moveTo>
                <a:lnTo>
                  <a:pt x="1641428" y="0"/>
                </a:lnTo>
                <a:lnTo>
                  <a:pt x="1641428" y="1813732"/>
                </a:lnTo>
                <a:lnTo>
                  <a:pt x="0" y="1813732"/>
                </a:lnTo>
                <a:lnTo>
                  <a:pt x="0" y="0"/>
                </a:lnTo>
                <a:close/>
              </a:path>
            </a:pathLst>
          </a:custGeom>
          <a:blipFill>
            <a:blip r:embed="rId8"/>
            <a:stretch>
              <a:fillRect/>
            </a:stretch>
          </a:blipFill>
        </p:spPr>
        <p:txBody>
          <a:bodyPr/>
          <a:lstStyle/>
          <a:p>
            <a:endParaRPr lang="tr-TR"/>
          </a:p>
        </p:txBody>
      </p:sp>
      <p:sp>
        <p:nvSpPr>
          <p:cNvPr id="7" name="TextBox 7"/>
          <p:cNvSpPr txBox="1"/>
          <p:nvPr/>
        </p:nvSpPr>
        <p:spPr>
          <a:xfrm>
            <a:off x="4368950" y="4342750"/>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Makine Öğrenmesi</a:t>
            </a:r>
          </a:p>
        </p:txBody>
      </p:sp>
      <p:sp>
        <p:nvSpPr>
          <p:cNvPr id="8" name="TextBox 8"/>
          <p:cNvSpPr txBox="1"/>
          <p:nvPr/>
        </p:nvSpPr>
        <p:spPr>
          <a:xfrm>
            <a:off x="4368950" y="7063876"/>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Derin Öğrenme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25283"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456613" y="543882"/>
            <a:ext cx="10726607" cy="801373"/>
          </a:xfrm>
          <a:prstGeom prst="rect">
            <a:avLst/>
          </a:prstGeom>
        </p:spPr>
        <p:txBody>
          <a:bodyPr lIns="0" tIns="0" rIns="0" bIns="0" rtlCol="0" anchor="t">
            <a:spAutoFit/>
          </a:bodyPr>
          <a:lstStyle/>
          <a:p>
            <a:pPr algn="ctr">
              <a:lnSpc>
                <a:spcPts val="6992"/>
              </a:lnSpc>
              <a:spcBef>
                <a:spcPct val="0"/>
              </a:spcBef>
            </a:pPr>
            <a:r>
              <a:rPr lang="en-US" sz="4994" dirty="0">
                <a:solidFill>
                  <a:srgbClr val="FFFFFF"/>
                </a:solidFill>
                <a:latin typeface="HK Modular"/>
              </a:rPr>
              <a:t>VER</a:t>
            </a:r>
            <a:r>
              <a:rPr lang="tr-TR" sz="4994" dirty="0">
                <a:solidFill>
                  <a:srgbClr val="FFFFFF"/>
                </a:solidFill>
                <a:latin typeface="HK Modular"/>
              </a:rPr>
              <a:t>İ</a:t>
            </a:r>
            <a:r>
              <a:rPr lang="en-US" sz="4994" dirty="0">
                <a:solidFill>
                  <a:srgbClr val="FFFFFF"/>
                </a:solidFill>
                <a:latin typeface="HK Modular"/>
              </a:rPr>
              <a:t> İŞLEMEN</a:t>
            </a:r>
            <a:r>
              <a:rPr lang="tr-TR" sz="4994" dirty="0">
                <a:solidFill>
                  <a:srgbClr val="FFFFFF"/>
                </a:solidFill>
                <a:latin typeface="HK Modular"/>
              </a:rPr>
              <a:t>İ</a:t>
            </a:r>
            <a:r>
              <a:rPr lang="en-US" sz="4994" dirty="0">
                <a:solidFill>
                  <a:srgbClr val="FFFFFF"/>
                </a:solidFill>
                <a:latin typeface="HK Modular"/>
              </a:rPr>
              <a:t>N ÖNEM</a:t>
            </a:r>
            <a:r>
              <a:rPr lang="tr-TR" sz="4994" dirty="0">
                <a:solidFill>
                  <a:srgbClr val="FFFFFF"/>
                </a:solidFill>
                <a:latin typeface="HK Modular"/>
              </a:rPr>
              <a:t>İ</a:t>
            </a:r>
            <a:endParaRPr lang="en-US" sz="4994" dirty="0">
              <a:solidFill>
                <a:srgbClr val="FFFFFF"/>
              </a:solidFill>
              <a:latin typeface="HK Modular"/>
            </a:endParaRPr>
          </a:p>
        </p:txBody>
      </p:sp>
      <p:sp>
        <p:nvSpPr>
          <p:cNvPr id="4" name="Freeform 4"/>
          <p:cNvSpPr/>
          <p:nvPr/>
        </p:nvSpPr>
        <p:spPr>
          <a:xfrm>
            <a:off x="6062813" y="3994908"/>
            <a:ext cx="6498015" cy="5263392"/>
          </a:xfrm>
          <a:custGeom>
            <a:avLst/>
            <a:gdLst/>
            <a:ahLst/>
            <a:cxnLst/>
            <a:rect l="l" t="t" r="r" b="b"/>
            <a:pathLst>
              <a:path w="6498015" h="5263392">
                <a:moveTo>
                  <a:pt x="0" y="0"/>
                </a:moveTo>
                <a:lnTo>
                  <a:pt x="6498015" y="0"/>
                </a:lnTo>
                <a:lnTo>
                  <a:pt x="6498015" y="5263392"/>
                </a:lnTo>
                <a:lnTo>
                  <a:pt x="0" y="5263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247035" y="2464083"/>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Veri işleme, makine öğrenmesi ve veri analitiği gibi alanlarda kullanılacak verilerin toplanması, temizlenmesi, dönüştürülmesi ve hazırlanması sürecidir. </a:t>
            </a:r>
          </a:p>
        </p:txBody>
      </p:sp>
      <p:sp>
        <p:nvSpPr>
          <p:cNvPr id="6" name="Freeform 6"/>
          <p:cNvSpPr/>
          <p:nvPr/>
        </p:nvSpPr>
        <p:spPr>
          <a:xfrm>
            <a:off x="12354570"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588634"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144000"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4699366"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TextBox 6"/>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MAKİNE ÖĞRENMESİ</a:t>
            </a:r>
          </a:p>
        </p:txBody>
      </p:sp>
      <p:sp>
        <p:nvSpPr>
          <p:cNvPr id="7" name="Freeform 7"/>
          <p:cNvSpPr/>
          <p:nvPr/>
        </p:nvSpPr>
        <p:spPr>
          <a:xfrm>
            <a:off x="12294932" y="2801238"/>
            <a:ext cx="4808869" cy="4808869"/>
          </a:xfrm>
          <a:custGeom>
            <a:avLst/>
            <a:gdLst/>
            <a:ahLst/>
            <a:cxnLst/>
            <a:rect l="l" t="t" r="r" b="b"/>
            <a:pathLst>
              <a:path w="4808869" h="4808869">
                <a:moveTo>
                  <a:pt x="0" y="0"/>
                </a:moveTo>
                <a:lnTo>
                  <a:pt x="4808869" y="0"/>
                </a:lnTo>
                <a:lnTo>
                  <a:pt x="4808869" y="4808869"/>
                </a:lnTo>
                <a:lnTo>
                  <a:pt x="0" y="4808869"/>
                </a:lnTo>
                <a:lnTo>
                  <a:pt x="0" y="0"/>
                </a:lnTo>
                <a:close/>
              </a:path>
            </a:pathLst>
          </a:custGeom>
          <a:blipFill>
            <a:blip r:embed="rId5"/>
            <a:stretch>
              <a:fillRect/>
            </a:stretch>
          </a:blipFill>
        </p:spPr>
        <p:txBody>
          <a:bodyPr/>
          <a:lstStyle/>
          <a:p>
            <a:endParaRPr lang="tr-TR"/>
          </a:p>
        </p:txBody>
      </p:sp>
      <p:sp>
        <p:nvSpPr>
          <p:cNvPr id="8" name="TextBox 8"/>
          <p:cNvSpPr txBox="1"/>
          <p:nvPr/>
        </p:nvSpPr>
        <p:spPr>
          <a:xfrm>
            <a:off x="610611" y="3926895"/>
            <a:ext cx="9970999" cy="2114153"/>
          </a:xfrm>
          <a:prstGeom prst="rect">
            <a:avLst/>
          </a:prstGeom>
        </p:spPr>
        <p:txBody>
          <a:bodyPr lIns="0" tIns="0" rIns="0" bIns="0" rtlCol="0" anchor="t">
            <a:spAutoFit/>
          </a:bodyPr>
          <a:lstStyle/>
          <a:p>
            <a:pPr algn="l">
              <a:lnSpc>
                <a:spcPts val="4200"/>
              </a:lnSpc>
            </a:pPr>
            <a:r>
              <a:rPr lang="en-US" sz="3000">
                <a:solidFill>
                  <a:srgbClr val="FEFFFF"/>
                </a:solidFill>
                <a:latin typeface="TT Lakes Neue"/>
              </a:rPr>
              <a:t>Makine öğrenimi, makinelerin verilerden öğrenmesini ve tahmine dayalı modeller sunmasını sağlayan bir yapay zeka türüdür.</a:t>
            </a:r>
          </a:p>
          <a:p>
            <a:pPr algn="l">
              <a:lnSpc>
                <a:spcPts val="4200"/>
              </a:lnSpc>
            </a:pPr>
            <a:endParaRPr lang="en-US" sz="3000">
              <a:solidFill>
                <a:srgbClr val="FEFFFF"/>
              </a:solidFill>
              <a:latin typeface="TT Lake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TextBox 6"/>
          <p:cNvSpPr txBox="1"/>
          <p:nvPr/>
        </p:nvSpPr>
        <p:spPr>
          <a:xfrm>
            <a:off x="2254557" y="1151058"/>
            <a:ext cx="14210642" cy="1314095"/>
          </a:xfrm>
          <a:prstGeom prst="rect">
            <a:avLst/>
          </a:prstGeom>
        </p:spPr>
        <p:txBody>
          <a:bodyPr lIns="0" tIns="0" rIns="0" bIns="0" rtlCol="0" anchor="t">
            <a:spAutoFit/>
          </a:bodyPr>
          <a:lstStyle/>
          <a:p>
            <a:pPr marL="0" lvl="0" indent="0" algn="l">
              <a:lnSpc>
                <a:spcPts val="5269"/>
              </a:lnSpc>
              <a:spcBef>
                <a:spcPct val="0"/>
              </a:spcBef>
            </a:pPr>
            <a:r>
              <a:rPr lang="en-US" sz="3763" dirty="0">
                <a:solidFill>
                  <a:srgbClr val="FFFFFF"/>
                </a:solidFill>
                <a:latin typeface="HK Modular"/>
              </a:rPr>
              <a:t>Model: Mak</a:t>
            </a:r>
            <a:r>
              <a:rPr lang="tr-TR" sz="3763" dirty="0">
                <a:solidFill>
                  <a:srgbClr val="FFFFFF"/>
                </a:solidFill>
                <a:latin typeface="HK Modular"/>
              </a:rPr>
              <a:t>İ</a:t>
            </a:r>
            <a:r>
              <a:rPr lang="en-US" sz="3763" dirty="0">
                <a:solidFill>
                  <a:srgbClr val="FFFFFF"/>
                </a:solidFill>
                <a:latin typeface="HK Modular"/>
              </a:rPr>
              <a:t>ne </a:t>
            </a:r>
            <a:r>
              <a:rPr lang="en-US" sz="3763" dirty="0" err="1">
                <a:solidFill>
                  <a:srgbClr val="FFFFFF"/>
                </a:solidFill>
                <a:latin typeface="HK Modular"/>
              </a:rPr>
              <a:t>Öğren</a:t>
            </a:r>
            <a:r>
              <a:rPr lang="tr-TR" sz="3763" dirty="0">
                <a:solidFill>
                  <a:srgbClr val="FFFFFF"/>
                </a:solidFill>
                <a:latin typeface="HK Modular"/>
              </a:rPr>
              <a:t>İ</a:t>
            </a:r>
            <a:r>
              <a:rPr lang="en-US" sz="3763" dirty="0">
                <a:solidFill>
                  <a:srgbClr val="FFFFFF"/>
                </a:solidFill>
                <a:latin typeface="HK Modular"/>
              </a:rPr>
              <a:t>m</a:t>
            </a:r>
            <a:r>
              <a:rPr lang="tr-TR" sz="3763" dirty="0">
                <a:solidFill>
                  <a:srgbClr val="FFFFFF"/>
                </a:solidFill>
                <a:latin typeface="HK Modular"/>
              </a:rPr>
              <a:t>İ</a:t>
            </a:r>
            <a:r>
              <a:rPr lang="en-US" sz="3763" dirty="0" err="1">
                <a:solidFill>
                  <a:srgbClr val="FFFFFF"/>
                </a:solidFill>
                <a:latin typeface="HK Modular"/>
              </a:rPr>
              <a:t>nde</a:t>
            </a:r>
            <a:r>
              <a:rPr lang="en-US" sz="3763" dirty="0">
                <a:solidFill>
                  <a:srgbClr val="FFFFFF"/>
                </a:solidFill>
                <a:latin typeface="HK Modular"/>
              </a:rPr>
              <a:t> Ne </a:t>
            </a:r>
            <a:r>
              <a:rPr lang="en-US" sz="3763" dirty="0" err="1">
                <a:solidFill>
                  <a:srgbClr val="FFFFFF"/>
                </a:solidFill>
                <a:latin typeface="HK Modular"/>
              </a:rPr>
              <a:t>Anlama</a:t>
            </a:r>
            <a:r>
              <a:rPr lang="en-US" sz="3763" dirty="0">
                <a:solidFill>
                  <a:srgbClr val="FFFFFF"/>
                </a:solidFill>
                <a:latin typeface="HK Modular"/>
              </a:rPr>
              <a:t> Gel</a:t>
            </a:r>
            <a:r>
              <a:rPr lang="tr-TR" sz="3763" dirty="0">
                <a:solidFill>
                  <a:srgbClr val="FFFFFF"/>
                </a:solidFill>
                <a:latin typeface="HK Modular"/>
              </a:rPr>
              <a:t>İ</a:t>
            </a:r>
            <a:r>
              <a:rPr lang="en-US" sz="3763" dirty="0">
                <a:solidFill>
                  <a:srgbClr val="FFFFFF"/>
                </a:solidFill>
                <a:latin typeface="HK Modular"/>
              </a:rPr>
              <a:t>r?</a:t>
            </a:r>
          </a:p>
        </p:txBody>
      </p:sp>
      <p:sp>
        <p:nvSpPr>
          <p:cNvPr id="7" name="Freeform 7"/>
          <p:cNvSpPr/>
          <p:nvPr/>
        </p:nvSpPr>
        <p:spPr>
          <a:xfrm>
            <a:off x="5379289" y="4659409"/>
            <a:ext cx="7529422" cy="4969419"/>
          </a:xfrm>
          <a:custGeom>
            <a:avLst/>
            <a:gdLst/>
            <a:ahLst/>
            <a:cxnLst/>
            <a:rect l="l" t="t" r="r" b="b"/>
            <a:pathLst>
              <a:path w="7529422" h="4969419">
                <a:moveTo>
                  <a:pt x="0" y="0"/>
                </a:moveTo>
                <a:lnTo>
                  <a:pt x="7529422" y="0"/>
                </a:lnTo>
                <a:lnTo>
                  <a:pt x="7529422" y="4969419"/>
                </a:lnTo>
                <a:lnTo>
                  <a:pt x="0" y="49694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TextBox 8"/>
          <p:cNvSpPr txBox="1"/>
          <p:nvPr/>
        </p:nvSpPr>
        <p:spPr>
          <a:xfrm>
            <a:off x="0" y="3123076"/>
            <a:ext cx="18288000" cy="914400"/>
          </a:xfrm>
          <a:prstGeom prst="rect">
            <a:avLst/>
          </a:prstGeom>
        </p:spPr>
        <p:txBody>
          <a:bodyPr lIns="0" tIns="0" rIns="0" bIns="0" rtlCol="0" anchor="t">
            <a:spAutoFit/>
          </a:bodyPr>
          <a:lstStyle/>
          <a:p>
            <a:pPr algn="ctr">
              <a:lnSpc>
                <a:spcPts val="3600"/>
              </a:lnSpc>
              <a:spcBef>
                <a:spcPct val="0"/>
              </a:spcBef>
            </a:pPr>
            <a:r>
              <a:rPr lang="en-US" sz="3000">
                <a:solidFill>
                  <a:srgbClr val="FEFFFF"/>
                </a:solidFill>
                <a:latin typeface="TT Lakes Neue"/>
              </a:rPr>
              <a:t>Model, verilerden öğrenen ve bu öğrendiklerini yeni veriler üzerinde tahminler yapmak için kullanan bir matematiksel yapının adıdır.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1374</TotalTime>
  <Words>8447</Words>
  <Application>Microsoft Office PowerPoint</Application>
  <PresentationFormat>Özel</PresentationFormat>
  <Paragraphs>422</Paragraphs>
  <Slides>22</Slides>
  <Notes>20</Notes>
  <HiddenSlides>4</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22</vt:i4>
      </vt:variant>
    </vt:vector>
  </HeadingPairs>
  <TitlesOfParts>
    <vt:vector size="32" baseType="lpstr">
      <vt:lpstr>Colo Pro</vt:lpstr>
      <vt:lpstr>TT Lakes Neue Bold</vt:lpstr>
      <vt:lpstr>HK Modular</vt:lpstr>
      <vt:lpstr>TT Lakes Neue</vt:lpstr>
      <vt:lpstr>Calibri</vt:lpstr>
      <vt:lpstr>Arial</vt:lpstr>
      <vt:lpstr>TT Lakes Neue Italics</vt:lpstr>
      <vt:lpstr>HK Modular Bold</vt:lpstr>
      <vt:lpstr>Tomorrow</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coderspace yazılımdayapayzeka</dc:title>
  <cp:lastModifiedBy>Şevket Ay</cp:lastModifiedBy>
  <cp:revision>2</cp:revision>
  <dcterms:created xsi:type="dcterms:W3CDTF">2006-08-16T00:00:00Z</dcterms:created>
  <dcterms:modified xsi:type="dcterms:W3CDTF">2024-06-25T20:41:12Z</dcterms:modified>
  <dc:identifier>DAGEcSey0bQ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a6520e6-9a4f-457b-bf49-ae96222bed33_Enabled">
    <vt:lpwstr>true</vt:lpwstr>
  </property>
  <property fmtid="{D5CDD505-2E9C-101B-9397-08002B2CF9AE}" pid="3" name="MSIP_Label_7a6520e6-9a4f-457b-bf49-ae96222bed33_SetDate">
    <vt:lpwstr>2024-05-07T05:44:10Z</vt:lpwstr>
  </property>
  <property fmtid="{D5CDD505-2E9C-101B-9397-08002B2CF9AE}" pid="4" name="MSIP_Label_7a6520e6-9a4f-457b-bf49-ae96222bed33_Method">
    <vt:lpwstr>Privileged</vt:lpwstr>
  </property>
  <property fmtid="{D5CDD505-2E9C-101B-9397-08002B2CF9AE}" pid="5" name="MSIP_Label_7a6520e6-9a4f-457b-bf49-ae96222bed33_Name">
    <vt:lpwstr>Halka Açık-Kişisel Veri İçermez</vt:lpwstr>
  </property>
  <property fmtid="{D5CDD505-2E9C-101B-9397-08002B2CF9AE}" pid="6" name="MSIP_Label_7a6520e6-9a4f-457b-bf49-ae96222bed33_SiteId">
    <vt:lpwstr>8e5a7bc1-3924-4a19-9fbf-2a360549eb6e</vt:lpwstr>
  </property>
  <property fmtid="{D5CDD505-2E9C-101B-9397-08002B2CF9AE}" pid="7" name="MSIP_Label_7a6520e6-9a4f-457b-bf49-ae96222bed33_ActionId">
    <vt:lpwstr>9b8fe84d-b1b5-4a50-944f-1a49d15d9032</vt:lpwstr>
  </property>
  <property fmtid="{D5CDD505-2E9C-101B-9397-08002B2CF9AE}" pid="8" name="MSIP_Label_7a6520e6-9a4f-457b-bf49-ae96222bed33_ContentBits">
    <vt:lpwstr>2</vt:lpwstr>
  </property>
</Properties>
</file>